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8"/>
  </p:notesMasterIdLst>
  <p:sldIdLst>
    <p:sldId id="256" r:id="rId2"/>
    <p:sldId id="267" r:id="rId3"/>
    <p:sldId id="270" r:id="rId4"/>
    <p:sldId id="271" r:id="rId5"/>
    <p:sldId id="272" r:id="rId6"/>
    <p:sldId id="273" r:id="rId7"/>
    <p:sldId id="269" r:id="rId8"/>
    <p:sldId id="274" r:id="rId9"/>
    <p:sldId id="275" r:id="rId10"/>
    <p:sldId id="276" r:id="rId11"/>
    <p:sldId id="277" r:id="rId12"/>
    <p:sldId id="278" r:id="rId13"/>
    <p:sldId id="279" r:id="rId14"/>
    <p:sldId id="280" r:id="rId15"/>
    <p:sldId id="402" r:id="rId16"/>
    <p:sldId id="380" r:id="rId17"/>
    <p:sldId id="381" r:id="rId18"/>
    <p:sldId id="382" r:id="rId19"/>
    <p:sldId id="383" r:id="rId20"/>
    <p:sldId id="384" r:id="rId21"/>
    <p:sldId id="385" r:id="rId22"/>
    <p:sldId id="386" r:id="rId23"/>
    <p:sldId id="387" r:id="rId24"/>
    <p:sldId id="388" r:id="rId25"/>
    <p:sldId id="389" r:id="rId26"/>
    <p:sldId id="390" r:id="rId2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635"/>
    <a:srgbClr val="88CC00"/>
    <a:srgbClr val="A1EA2B"/>
    <a:srgbClr val="00CC00"/>
    <a:srgbClr val="9EFF29"/>
    <a:srgbClr val="C80064"/>
    <a:srgbClr val="C33A1F"/>
    <a:srgbClr val="0000CC"/>
    <a:srgbClr val="FF2549"/>
    <a:srgbClr val="007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5" autoAdjust="0"/>
    <p:restoredTop sz="88889" autoAdjust="0"/>
  </p:normalViewPr>
  <p:slideViewPr>
    <p:cSldViewPr snapToGrid="0">
      <p:cViewPr varScale="1">
        <p:scale>
          <a:sx n="78" d="100"/>
          <a:sy n="78" d="100"/>
        </p:scale>
        <p:origin x="1008" y="54"/>
      </p:cViewPr>
      <p:guideLst>
        <p:guide orient="horz" pos="1620"/>
        <p:guide pos="2880"/>
      </p:guideLst>
    </p:cSldViewPr>
  </p:slideViewPr>
  <p:notesTextViewPr>
    <p:cViewPr>
      <p:scale>
        <a:sx n="1" d="1"/>
        <a:sy n="1" d="1"/>
      </p:scale>
      <p:origin x="0" y="0"/>
    </p:cViewPr>
  </p:notesTextViewPr>
  <p:notesViewPr>
    <p:cSldViewPr snapToGrid="0">
      <p:cViewPr varScale="1">
        <p:scale>
          <a:sx n="51" d="100"/>
          <a:sy n="51" d="100"/>
        </p:scale>
        <p:origin x="2862" y="60"/>
      </p:cViewPr>
      <p:guideLst/>
    </p:cSldViewPr>
  </p:notes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138"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9/28/2020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6696" y="1998408"/>
            <a:ext cx="8229600" cy="1688688"/>
          </a:xfrm>
          <a:noFill/>
          <a:effectLst>
            <a:outerShdw blurRad="50800" dist="38100" dir="2700000" algn="tl" rotWithShape="0">
              <a:prstClr val="black">
                <a:alpha val="40000"/>
              </a:prstClr>
            </a:outerShdw>
          </a:effectLst>
        </p:spPr>
        <p:txBody>
          <a:bodyPr>
            <a:normAutofit/>
          </a:bodyPr>
          <a:lstStyle>
            <a:lvl1pPr algn="r">
              <a:defRPr sz="3600">
                <a:solidFill>
                  <a:srgbClr val="002060"/>
                </a:solidFill>
              </a:defRPr>
            </a:lvl1pPr>
          </a:lstStyle>
          <a:p>
            <a:r>
              <a:rPr lang="en-US" dirty="0"/>
              <a:t>Click to edit </a:t>
            </a:r>
            <a:r>
              <a:rPr lang="en-US" dirty="0" smtClean="0"/>
              <a:t/>
            </a:r>
            <a:br>
              <a:rPr lang="en-US" dirty="0" smtClean="0"/>
            </a:br>
            <a:r>
              <a:rPr lang="en-US" dirty="0" smtClean="0"/>
              <a:t>Master </a:t>
            </a:r>
            <a:r>
              <a:rPr lang="en-US" dirty="0"/>
              <a:t>title style</a:t>
            </a:r>
          </a:p>
        </p:txBody>
      </p:sp>
      <p:sp>
        <p:nvSpPr>
          <p:cNvPr id="3" name="Subtitle 2"/>
          <p:cNvSpPr>
            <a:spLocks noGrp="1"/>
          </p:cNvSpPr>
          <p:nvPr>
            <p:ph type="subTitle" idx="1"/>
          </p:nvPr>
        </p:nvSpPr>
        <p:spPr>
          <a:xfrm>
            <a:off x="486696" y="3716591"/>
            <a:ext cx="8229600" cy="678426"/>
          </a:xfrm>
        </p:spPr>
        <p:txBody>
          <a:bodyPr>
            <a:normAutofit/>
          </a:bodyPr>
          <a:lstStyle>
            <a:lvl1pPr marL="0" indent="0" algn="r">
              <a:buNone/>
              <a:defRPr sz="2800" b="0" i="0">
                <a:solidFill>
                  <a:srgbClr val="9EFF29"/>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a:t>
            </a:r>
            <a:r>
              <a:rPr lang="en-US" dirty="0" smtClean="0"/>
              <a:t>Master </a:t>
            </a:r>
            <a:r>
              <a:rPr lang="en-US" dirty="0"/>
              <a:t>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9/28/2020</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p:cNvSpPr>
            <a:spLocks noGrp="1"/>
          </p:cNvSpPr>
          <p:nvPr>
            <p:ph type="body" sz="half" idx="2"/>
          </p:nvPr>
        </p:nvSpPr>
        <p:spPr>
          <a:xfrm>
            <a:off x="1792288" y="4025505"/>
            <a:ext cx="5486400" cy="603647"/>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9/28/2020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xmlns=""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5"/>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6695" y="253834"/>
            <a:ext cx="8259099" cy="763526"/>
          </a:xfrm>
        </p:spPr>
        <p:txBody>
          <a:bodyPr>
            <a:normAutofit/>
          </a:bodyPr>
          <a:lstStyle>
            <a:lvl1pPr algn="r">
              <a:defRPr sz="3600" baseline="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63714" y="1275736"/>
            <a:ext cx="8246071" cy="3502740"/>
          </a:xfrm>
        </p:spPr>
        <p:txBody>
          <a:bodyPr/>
          <a:lstStyle>
            <a:lvl1pPr algn="l">
              <a:defRPr sz="2800">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80536" y="539274"/>
            <a:ext cx="6695352" cy="725349"/>
          </a:xfrm>
        </p:spPr>
        <p:txBody>
          <a:bodyPr>
            <a:normAutofit/>
          </a:bodyPr>
          <a:lstStyle>
            <a:lvl1pPr algn="l">
              <a:defRPr sz="360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1976284" y="1268361"/>
            <a:ext cx="6717891" cy="3420136"/>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9/28/2020</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9/28/2020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9/28/2020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2694" y="227404"/>
            <a:ext cx="8093365" cy="763525"/>
          </a:xfrm>
        </p:spPr>
        <p:txBody>
          <a:bodyPr>
            <a:normAutofit/>
          </a:bodyPr>
          <a:lstStyle>
            <a:lvl1pPr algn="r">
              <a:defRPr sz="3600" baseline="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22131" y="1500663"/>
            <a:ext cx="4040188" cy="479822"/>
          </a:xfrm>
        </p:spPr>
        <p:txBody>
          <a:bodyPr anchor="b"/>
          <a:lstStyle>
            <a:lvl1pPr marL="0" indent="0" algn="ctr">
              <a:buNone/>
              <a:defRPr sz="2400" b="1">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22131" y="1973060"/>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57254" y="1500663"/>
            <a:ext cx="4041775" cy="479822"/>
          </a:xfrm>
        </p:spPr>
        <p:txBody>
          <a:bodyPr anchor="b"/>
          <a:lstStyle>
            <a:lvl1pPr marL="0" indent="0" algn="ctr">
              <a:buNone/>
              <a:defRPr sz="2400" b="1">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57254" y="1973060"/>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9/28/2020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9/28/2020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9/28/2020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90"/>
            <a:ext cx="5111751"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076328"/>
            <a:ext cx="3008313" cy="3518297"/>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9/28/2020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9/28/2020</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xmlns="" id="{11E867DF-3DCA-4725-94F0-F2B6BD747A82}"/>
              </a:ext>
            </a:extLst>
          </p:cNvPr>
          <p:cNvSpPr txBox="1"/>
          <p:nvPr userDrawn="1"/>
        </p:nvSpPr>
        <p:spPr>
          <a:xfrm>
            <a:off x="-9149"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377"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32" indent="-285744" algn="l" defTabSz="914377"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17148" y="2271254"/>
            <a:ext cx="4204189" cy="1445337"/>
          </a:xfrm>
        </p:spPr>
        <p:txBody>
          <a:bodyPr>
            <a:normAutofit/>
          </a:bodyPr>
          <a:lstStyle/>
          <a:p>
            <a:r>
              <a:rPr lang="en-US" dirty="0" smtClean="0"/>
              <a:t>Introduction to IOT</a:t>
            </a:r>
            <a:endParaRPr lang="en-US" dirty="0"/>
          </a:p>
        </p:txBody>
      </p:sp>
      <p:sp>
        <p:nvSpPr>
          <p:cNvPr id="5" name="Subtitle 4"/>
          <p:cNvSpPr>
            <a:spLocks noGrp="1"/>
          </p:cNvSpPr>
          <p:nvPr>
            <p:ph type="subTitle" idx="1"/>
          </p:nvPr>
        </p:nvSpPr>
        <p:spPr>
          <a:xfrm>
            <a:off x="375184" y="3259391"/>
            <a:ext cx="8229600" cy="678426"/>
          </a:xfrm>
        </p:spPr>
        <p:txBody>
          <a:bodyPr/>
          <a:lstStyle/>
          <a:p>
            <a:r>
              <a:rPr lang="en-US" dirty="0" err="1" smtClean="0"/>
              <a:t>G.Mallikarjuna</a:t>
            </a:r>
            <a:r>
              <a:rPr lang="en-US" dirty="0" smtClean="0"/>
              <a:t> Rao</a:t>
            </a:r>
            <a:endParaRPr lang="en-IN" dirty="0"/>
          </a:p>
        </p:txBody>
      </p:sp>
    </p:spTree>
    <p:extLst>
      <p:ext uri="{BB962C8B-B14F-4D97-AF65-F5344CB8AC3E}">
        <p14:creationId xmlns:p14="http://schemas.microsoft.com/office/powerpoint/2010/main" val="363920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 Layer</a:t>
            </a:r>
            <a:endParaRPr lang="en-IN" dirty="0"/>
          </a:p>
        </p:txBody>
      </p:sp>
      <p:sp>
        <p:nvSpPr>
          <p:cNvPr id="3" name="Content Placeholder 2"/>
          <p:cNvSpPr>
            <a:spLocks noGrp="1"/>
          </p:cNvSpPr>
          <p:nvPr>
            <p:ph idx="1"/>
          </p:nvPr>
        </p:nvSpPr>
        <p:spPr>
          <a:xfrm>
            <a:off x="463714" y="1275736"/>
            <a:ext cx="8143076" cy="3502740"/>
          </a:xfrm>
        </p:spPr>
        <p:txBody>
          <a:bodyPr>
            <a:normAutofit fontScale="62500" lnSpcReduction="20000"/>
          </a:bodyPr>
          <a:lstStyle/>
          <a:p>
            <a:pPr algn="just">
              <a:lnSpc>
                <a:spcPct val="120000"/>
              </a:lnSpc>
              <a:buFont typeface="Wingdings" panose="05000000000000000000" pitchFamily="2" charset="2"/>
              <a:buChar char="q"/>
            </a:pPr>
            <a:r>
              <a:rPr lang="en-US" b="1" dirty="0">
                <a:latin typeface="open sans"/>
              </a:rPr>
              <a:t>IPv6 : Internet Protocol version 6</a:t>
            </a:r>
            <a:r>
              <a:rPr lang="en-US" dirty="0">
                <a:latin typeface="open sans"/>
              </a:rPr>
              <a:t> (</a:t>
            </a:r>
            <a:r>
              <a:rPr lang="en-US" b="1" dirty="0">
                <a:latin typeface="open sans"/>
              </a:rPr>
              <a:t>IPv6</a:t>
            </a:r>
            <a:r>
              <a:rPr lang="en-US" dirty="0">
                <a:latin typeface="open sans"/>
              </a:rPr>
              <a:t>) is successor of IPv4. IPv6 was developed by the Internet Engineering Task Force (IETF) to deal with the long-anticipated problem of IPv4 address </a:t>
            </a:r>
            <a:r>
              <a:rPr lang="en-US" dirty="0" smtClean="0">
                <a:latin typeface="open sans"/>
              </a:rPr>
              <a:t>exhaustion </a:t>
            </a:r>
            <a:r>
              <a:rPr lang="en-US" dirty="0">
                <a:latin typeface="open sans"/>
              </a:rPr>
              <a:t>IPv6 uses a 128-bit address, theoretically allowing </a:t>
            </a:r>
            <a:r>
              <a:rPr lang="en-US" dirty="0">
                <a:solidFill>
                  <a:srgbClr val="FF0000"/>
                </a:solidFill>
                <a:latin typeface="open sans"/>
              </a:rPr>
              <a:t>2</a:t>
            </a:r>
            <a:r>
              <a:rPr lang="en-US" baseline="30000" dirty="0">
                <a:solidFill>
                  <a:srgbClr val="FF0000"/>
                </a:solidFill>
                <a:latin typeface="open sans"/>
              </a:rPr>
              <a:t>128</a:t>
            </a:r>
            <a:r>
              <a:rPr lang="en-US" dirty="0">
                <a:latin typeface="open sans"/>
              </a:rPr>
              <a:t>, or approximately </a:t>
            </a:r>
            <a:r>
              <a:rPr lang="en-US" dirty="0">
                <a:solidFill>
                  <a:srgbClr val="FF0000"/>
                </a:solidFill>
                <a:latin typeface="open sans"/>
              </a:rPr>
              <a:t>3.4×10</a:t>
            </a:r>
            <a:r>
              <a:rPr lang="en-US" baseline="30000" dirty="0">
                <a:solidFill>
                  <a:srgbClr val="FF0000"/>
                </a:solidFill>
                <a:latin typeface="open sans"/>
              </a:rPr>
              <a:t>38</a:t>
            </a:r>
            <a:r>
              <a:rPr lang="en-US" dirty="0">
                <a:latin typeface="open sans"/>
              </a:rPr>
              <a:t> addresses</a:t>
            </a:r>
            <a:r>
              <a:rPr lang="en-US" dirty="0" smtClean="0">
                <a:latin typeface="open sans"/>
              </a:rPr>
              <a:t>.</a:t>
            </a:r>
          </a:p>
          <a:p>
            <a:pPr marL="0" indent="0" algn="just">
              <a:lnSpc>
                <a:spcPct val="120000"/>
              </a:lnSpc>
              <a:buNone/>
            </a:pPr>
            <a:endParaRPr lang="en-US" dirty="0" smtClean="0">
              <a:latin typeface="open sans"/>
            </a:endParaRPr>
          </a:p>
          <a:p>
            <a:pPr algn="just">
              <a:lnSpc>
                <a:spcPct val="120000"/>
              </a:lnSpc>
              <a:buFont typeface="Wingdings" panose="05000000000000000000" pitchFamily="2" charset="2"/>
              <a:buChar char="q"/>
            </a:pPr>
            <a:r>
              <a:rPr lang="en-US" b="1" dirty="0">
                <a:latin typeface="open sans"/>
              </a:rPr>
              <a:t>6LoWPAN : </a:t>
            </a:r>
            <a:r>
              <a:rPr lang="en-US" dirty="0">
                <a:latin typeface="open sans"/>
              </a:rPr>
              <a:t>It is an acronym of </a:t>
            </a:r>
            <a:r>
              <a:rPr lang="en-US" i="1" dirty="0">
                <a:latin typeface="open sans"/>
              </a:rPr>
              <a:t>IPv6 over </a:t>
            </a:r>
            <a:r>
              <a:rPr lang="en-US" i="1" dirty="0">
                <a:solidFill>
                  <a:srgbClr val="FF0000"/>
                </a:solidFill>
                <a:latin typeface="open sans"/>
              </a:rPr>
              <a:t>Low-Power Wireless Personal Area Networks</a:t>
            </a:r>
            <a:r>
              <a:rPr lang="en-US" dirty="0">
                <a:latin typeface="open sans"/>
              </a:rPr>
              <a:t>. 6LoWPAN is the name of a concluded working group in the Internet area of the IETF. This protocol allows for the smallest devices with limited processing ability to transmit information wirelessly using an internet protocol</a:t>
            </a:r>
            <a:r>
              <a:rPr lang="en-US" dirty="0" smtClean="0">
                <a:latin typeface="open sans"/>
              </a:rPr>
              <a:t>.</a:t>
            </a:r>
            <a:endParaRPr lang="en-IN" dirty="0"/>
          </a:p>
        </p:txBody>
      </p:sp>
    </p:spTree>
    <p:extLst>
      <p:ext uri="{BB962C8B-B14F-4D97-AF65-F5344CB8AC3E}">
        <p14:creationId xmlns:p14="http://schemas.microsoft.com/office/powerpoint/2010/main" val="7984943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6694" y="150964"/>
            <a:ext cx="8259099" cy="763526"/>
          </a:xfrm>
        </p:spPr>
        <p:txBody>
          <a:bodyPr/>
          <a:lstStyle/>
          <a:p>
            <a:r>
              <a:rPr lang="en-US" dirty="0" smtClean="0"/>
              <a:t>Transport Layer</a:t>
            </a:r>
            <a:endParaRPr lang="en-IN" dirty="0"/>
          </a:p>
        </p:txBody>
      </p:sp>
      <p:sp>
        <p:nvSpPr>
          <p:cNvPr id="3" name="Content Placeholder 2"/>
          <p:cNvSpPr>
            <a:spLocks noGrp="1"/>
          </p:cNvSpPr>
          <p:nvPr>
            <p:ph idx="1"/>
          </p:nvPr>
        </p:nvSpPr>
        <p:spPr>
          <a:xfrm>
            <a:off x="243346" y="1051740"/>
            <a:ext cx="8900654" cy="4091760"/>
          </a:xfrm>
        </p:spPr>
        <p:txBody>
          <a:bodyPr>
            <a:noAutofit/>
          </a:bodyPr>
          <a:lstStyle/>
          <a:p>
            <a:pPr marL="0" indent="0" algn="just" fontAlgn="base">
              <a:buNone/>
            </a:pPr>
            <a:r>
              <a:rPr lang="en-US" sz="2000" dirty="0">
                <a:latin typeface="open sans"/>
              </a:rPr>
              <a:t>This layer provides functions such as </a:t>
            </a:r>
            <a:r>
              <a:rPr lang="en-US" sz="2000" dirty="0">
                <a:solidFill>
                  <a:srgbClr val="FF0000"/>
                </a:solidFill>
                <a:latin typeface="open sans"/>
              </a:rPr>
              <a:t>error control, segmentation, flow control and congestion control</a:t>
            </a:r>
            <a:r>
              <a:rPr lang="en-US" sz="2000" dirty="0">
                <a:latin typeface="open sans"/>
              </a:rPr>
              <a:t>. So this layer protocols provide end-to-end message transfer capability independent of the underlying network.</a:t>
            </a:r>
          </a:p>
          <a:p>
            <a:pPr algn="just" fontAlgn="base">
              <a:buFont typeface="Wingdings" panose="05000000000000000000" pitchFamily="2" charset="2"/>
              <a:buChar char="q"/>
            </a:pPr>
            <a:r>
              <a:rPr lang="en-US" sz="2000" b="1" dirty="0">
                <a:latin typeface="open sans"/>
              </a:rPr>
              <a:t>TCP : </a:t>
            </a:r>
            <a:r>
              <a:rPr lang="en-US" sz="2000" dirty="0">
                <a:latin typeface="open sans"/>
              </a:rPr>
              <a:t>TCP (Transmission Control Protocol) is </a:t>
            </a:r>
            <a:r>
              <a:rPr lang="en-US" sz="2000" dirty="0" smtClean="0">
                <a:latin typeface="open sans"/>
              </a:rPr>
              <a:t>connection oriented protocol. It denote the </a:t>
            </a:r>
            <a:r>
              <a:rPr lang="en-US" sz="2000" dirty="0">
                <a:latin typeface="open sans"/>
              </a:rPr>
              <a:t>standard that defines how to establish and maintain a network conversation </a:t>
            </a:r>
            <a:r>
              <a:rPr lang="en-US" sz="2000" dirty="0" smtClean="0">
                <a:latin typeface="open sans"/>
              </a:rPr>
              <a:t>required for data exchange between</a:t>
            </a:r>
            <a:r>
              <a:rPr lang="en-US" sz="2000" dirty="0">
                <a:latin typeface="open sans"/>
              </a:rPr>
              <a:t> </a:t>
            </a:r>
            <a:r>
              <a:rPr lang="en-US" sz="2000" u="sng" dirty="0">
                <a:latin typeface="open sans"/>
              </a:rPr>
              <a:t>application </a:t>
            </a:r>
            <a:r>
              <a:rPr lang="en-US" sz="2000" u="sng" dirty="0" smtClean="0">
                <a:latin typeface="open sans"/>
              </a:rPr>
              <a:t>programs</a:t>
            </a:r>
            <a:r>
              <a:rPr lang="en-US" sz="2000" dirty="0" smtClean="0">
                <a:latin typeface="open sans"/>
              </a:rPr>
              <a:t>. </a:t>
            </a:r>
            <a:r>
              <a:rPr lang="en-US" sz="2000" dirty="0">
                <a:latin typeface="open sans"/>
              </a:rPr>
              <a:t>TCP works with the Internet Protocol (</a:t>
            </a:r>
            <a:r>
              <a:rPr lang="en-US" sz="2000" dirty="0" smtClean="0">
                <a:latin typeface="open sans"/>
              </a:rPr>
              <a:t>IP) for sending</a:t>
            </a:r>
            <a:r>
              <a:rPr lang="en-US" sz="2000" dirty="0">
                <a:latin typeface="open sans"/>
              </a:rPr>
              <a:t> </a:t>
            </a:r>
            <a:r>
              <a:rPr lang="en-US" sz="2000" dirty="0" smtClean="0">
                <a:latin typeface="open sans"/>
              </a:rPr>
              <a:t>data </a:t>
            </a:r>
            <a:r>
              <a:rPr lang="en-US" sz="2000" u="sng" dirty="0" smtClean="0">
                <a:latin typeface="open sans"/>
              </a:rPr>
              <a:t>packets</a:t>
            </a:r>
            <a:r>
              <a:rPr lang="en-US" sz="2000" dirty="0">
                <a:latin typeface="open sans"/>
              </a:rPr>
              <a:t> </a:t>
            </a:r>
            <a:r>
              <a:rPr lang="en-US" sz="2000" dirty="0" smtClean="0">
                <a:latin typeface="open sans"/>
              </a:rPr>
              <a:t>between them. </a:t>
            </a:r>
            <a:r>
              <a:rPr lang="en-US" sz="2000" dirty="0">
                <a:latin typeface="open sans"/>
              </a:rPr>
              <a:t>Together, TCP and IP are the basic rules defining the Internet. </a:t>
            </a:r>
            <a:endParaRPr lang="en-US" sz="2000" dirty="0" smtClean="0">
              <a:latin typeface="open sans"/>
            </a:endParaRPr>
          </a:p>
          <a:p>
            <a:pPr fontAlgn="base">
              <a:buFont typeface="Wingdings" panose="05000000000000000000" pitchFamily="2" charset="2"/>
              <a:buChar char="q"/>
            </a:pPr>
            <a:r>
              <a:rPr lang="en-US" sz="2000" b="1" dirty="0" smtClean="0">
                <a:latin typeface="open sans"/>
              </a:rPr>
              <a:t>UDP </a:t>
            </a:r>
            <a:r>
              <a:rPr lang="en-US" sz="2000" b="1" dirty="0">
                <a:latin typeface="open sans"/>
              </a:rPr>
              <a:t>: </a:t>
            </a:r>
            <a:r>
              <a:rPr lang="en-US" sz="2000" dirty="0">
                <a:latin typeface="open sans"/>
              </a:rPr>
              <a:t>User Datagram Protocol (UDP) is a Transport Layer protocol. UDP is a part of Internet Protocol suite, referred as UDP/IP suite. Unlike TCP, it is unreliable and connectionless protocol. So, there is no need to establish connection prior </a:t>
            </a:r>
            <a:r>
              <a:rPr lang="en-US" sz="2000" dirty="0" smtClean="0">
                <a:latin typeface="open sans"/>
              </a:rPr>
              <a:t>to data transfer</a:t>
            </a:r>
            <a:r>
              <a:rPr lang="en-US" sz="2000" dirty="0">
                <a:latin typeface="open sans"/>
              </a:rPr>
              <a:t>. </a:t>
            </a:r>
            <a:br>
              <a:rPr lang="en-US" sz="2000" dirty="0">
                <a:latin typeface="open sans"/>
              </a:rPr>
            </a:br>
            <a:endParaRPr lang="en-IN" sz="2000" dirty="0">
              <a:latin typeface="open sans"/>
            </a:endParaRPr>
          </a:p>
        </p:txBody>
      </p:sp>
    </p:spTree>
    <p:extLst>
      <p:ext uri="{BB962C8B-B14F-4D97-AF65-F5344CB8AC3E}">
        <p14:creationId xmlns:p14="http://schemas.microsoft.com/office/powerpoint/2010/main" val="10316673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6694" y="128104"/>
            <a:ext cx="8259099" cy="763526"/>
          </a:xfrm>
        </p:spPr>
        <p:txBody>
          <a:bodyPr/>
          <a:lstStyle/>
          <a:p>
            <a:r>
              <a:rPr lang="en-US" dirty="0" smtClean="0"/>
              <a:t>Application Layer</a:t>
            </a:r>
            <a:endParaRPr lang="en-IN" dirty="0"/>
          </a:p>
        </p:txBody>
      </p:sp>
      <p:sp>
        <p:nvSpPr>
          <p:cNvPr id="3" name="Content Placeholder 2"/>
          <p:cNvSpPr>
            <a:spLocks noGrp="1"/>
          </p:cNvSpPr>
          <p:nvPr>
            <p:ph idx="1"/>
          </p:nvPr>
        </p:nvSpPr>
        <p:spPr>
          <a:xfrm>
            <a:off x="198548" y="1063080"/>
            <a:ext cx="8547245" cy="4000410"/>
          </a:xfrm>
        </p:spPr>
        <p:txBody>
          <a:bodyPr>
            <a:noAutofit/>
          </a:bodyPr>
          <a:lstStyle/>
          <a:p>
            <a:pPr marL="0" indent="0" algn="just" fontAlgn="base">
              <a:buNone/>
            </a:pPr>
            <a:r>
              <a:rPr lang="en-US" sz="1800" dirty="0">
                <a:latin typeface="open sans"/>
              </a:rPr>
              <a:t>Application layer protocols define </a:t>
            </a:r>
            <a:r>
              <a:rPr lang="en-US" sz="1800" dirty="0">
                <a:solidFill>
                  <a:srgbClr val="FF0000"/>
                </a:solidFill>
                <a:latin typeface="open sans"/>
              </a:rPr>
              <a:t>how the applications interface with the lower layer protocols to send over the network</a:t>
            </a:r>
            <a:r>
              <a:rPr lang="en-US" sz="1800" dirty="0">
                <a:latin typeface="open sans"/>
              </a:rPr>
              <a:t>.</a:t>
            </a:r>
          </a:p>
          <a:p>
            <a:pPr algn="just" fontAlgn="base">
              <a:buFont typeface="Wingdings" panose="05000000000000000000" pitchFamily="2" charset="2"/>
              <a:buChar char="q"/>
            </a:pPr>
            <a:r>
              <a:rPr lang="en-US" sz="1800" b="1" dirty="0">
                <a:latin typeface="open sans"/>
              </a:rPr>
              <a:t>HTTP : </a:t>
            </a:r>
            <a:r>
              <a:rPr lang="en-US" sz="1800" i="1" dirty="0">
                <a:latin typeface="open sans"/>
              </a:rPr>
              <a:t>Hypertext Transfer Protocol (HTTP)</a:t>
            </a:r>
            <a:r>
              <a:rPr lang="en-US" sz="1800" dirty="0">
                <a:latin typeface="open sans"/>
              </a:rPr>
              <a:t> is an application-layer protocol for </a:t>
            </a:r>
            <a:r>
              <a:rPr lang="en-US" sz="1800" dirty="0">
                <a:solidFill>
                  <a:srgbClr val="FF0000"/>
                </a:solidFill>
                <a:latin typeface="open sans"/>
              </a:rPr>
              <a:t>transmitting hypermedia documents</a:t>
            </a:r>
            <a:r>
              <a:rPr lang="en-US" sz="1800" dirty="0">
                <a:latin typeface="open sans"/>
              </a:rPr>
              <a:t>, such as HTML. It was designed for communication between web browsers and web </a:t>
            </a:r>
            <a:r>
              <a:rPr lang="en-US" sz="1800" dirty="0" smtClean="0">
                <a:latin typeface="open sans"/>
              </a:rPr>
              <a:t>servers. </a:t>
            </a:r>
            <a:r>
              <a:rPr lang="en-US" sz="1800" dirty="0">
                <a:latin typeface="open sans"/>
              </a:rPr>
              <a:t>HTTP follows a classical client-server model, with a client opening a connection to make a request, then waiting until it receives a response. </a:t>
            </a:r>
            <a:r>
              <a:rPr lang="en-US" sz="1800" dirty="0">
                <a:solidFill>
                  <a:srgbClr val="FF0000"/>
                </a:solidFill>
                <a:latin typeface="open sans"/>
              </a:rPr>
              <a:t>HTTP is a stateless protocol</a:t>
            </a:r>
            <a:r>
              <a:rPr lang="en-US" sz="1800" dirty="0">
                <a:latin typeface="open sans"/>
              </a:rPr>
              <a:t>, meaning that the server does not keep any </a:t>
            </a:r>
            <a:r>
              <a:rPr lang="en-US" sz="1800" dirty="0" smtClean="0">
                <a:latin typeface="open sans"/>
              </a:rPr>
              <a:t>data(state</a:t>
            </a:r>
            <a:r>
              <a:rPr lang="en-US" sz="1800" dirty="0">
                <a:latin typeface="open sans"/>
              </a:rPr>
              <a:t>) between two requests.</a:t>
            </a:r>
            <a:r>
              <a:rPr lang="en-US" sz="1800" b="1" dirty="0">
                <a:latin typeface="open sans"/>
              </a:rPr>
              <a:t/>
            </a:r>
            <a:br>
              <a:rPr lang="en-US" sz="1800" b="1" dirty="0">
                <a:latin typeface="open sans"/>
              </a:rPr>
            </a:br>
            <a:endParaRPr lang="en-US" sz="1800" dirty="0">
              <a:latin typeface="open sans"/>
            </a:endParaRPr>
          </a:p>
          <a:p>
            <a:pPr algn="just" fontAlgn="base">
              <a:buFont typeface="Wingdings" panose="05000000000000000000" pitchFamily="2" charset="2"/>
              <a:buChar char="q"/>
            </a:pPr>
            <a:r>
              <a:rPr lang="en-US" sz="1800" b="1" dirty="0" err="1">
                <a:latin typeface="open sans"/>
              </a:rPr>
              <a:t>CoAP</a:t>
            </a:r>
            <a:r>
              <a:rPr lang="en-US" sz="1800" b="1" dirty="0">
                <a:latin typeface="open sans"/>
              </a:rPr>
              <a:t> : </a:t>
            </a:r>
            <a:r>
              <a:rPr lang="en-US" sz="1800" dirty="0" err="1">
                <a:solidFill>
                  <a:srgbClr val="FF0000"/>
                </a:solidFill>
                <a:latin typeface="open sans"/>
              </a:rPr>
              <a:t>CoAP</a:t>
            </a:r>
            <a:r>
              <a:rPr lang="en-US" sz="1800" dirty="0">
                <a:solidFill>
                  <a:srgbClr val="FF0000"/>
                </a:solidFill>
                <a:latin typeface="open sans"/>
              </a:rPr>
              <a:t>-Constrained Application Protocol </a:t>
            </a:r>
            <a:r>
              <a:rPr lang="en-US" sz="1800" dirty="0">
                <a:latin typeface="open sans"/>
              </a:rPr>
              <a:t>is a specialized Internet Application Protocol for constrained devices, as defined in RFC 7252. It enables devices to communicate over the Internet. The protocol is especially targeted for constrained hardware such as 8-bits microcontrollers, low power sensors and similar devices that can’t run on </a:t>
            </a:r>
            <a:r>
              <a:rPr lang="en-US" sz="1800" dirty="0" smtClean="0">
                <a:latin typeface="open sans"/>
              </a:rPr>
              <a:t>HTTP</a:t>
            </a:r>
            <a:r>
              <a:rPr lang="en-US" sz="1800" dirty="0" smtClean="0"/>
              <a:t>.</a:t>
            </a:r>
            <a:r>
              <a:rPr lang="en-US" sz="1800" dirty="0"/>
              <a:t> </a:t>
            </a:r>
            <a:endParaRPr lang="en-IN" sz="1800" dirty="0"/>
          </a:p>
        </p:txBody>
      </p:sp>
    </p:spTree>
    <p:extLst>
      <p:ext uri="{BB962C8B-B14F-4D97-AF65-F5344CB8AC3E}">
        <p14:creationId xmlns:p14="http://schemas.microsoft.com/office/powerpoint/2010/main" val="32470946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Layer</a:t>
            </a:r>
            <a:endParaRPr lang="en-IN" dirty="0"/>
          </a:p>
        </p:txBody>
      </p:sp>
      <p:sp>
        <p:nvSpPr>
          <p:cNvPr id="3" name="Content Placeholder 2"/>
          <p:cNvSpPr>
            <a:spLocks noGrp="1"/>
          </p:cNvSpPr>
          <p:nvPr>
            <p:ph idx="1"/>
          </p:nvPr>
        </p:nvSpPr>
        <p:spPr>
          <a:xfrm>
            <a:off x="0" y="1017360"/>
            <a:ext cx="8995410" cy="4023270"/>
          </a:xfrm>
        </p:spPr>
        <p:txBody>
          <a:bodyPr>
            <a:noAutofit/>
          </a:bodyPr>
          <a:lstStyle/>
          <a:p>
            <a:pPr algn="just" fontAlgn="base">
              <a:buFont typeface="Wingdings" panose="05000000000000000000" pitchFamily="2" charset="2"/>
              <a:buChar char="q"/>
            </a:pPr>
            <a:r>
              <a:rPr lang="en-US" sz="2000" b="1" dirty="0" err="1"/>
              <a:t>WebSocket</a:t>
            </a:r>
            <a:r>
              <a:rPr lang="en-US" sz="2000" b="1" dirty="0"/>
              <a:t> : </a:t>
            </a:r>
            <a:r>
              <a:rPr lang="en-US" sz="2000" dirty="0"/>
              <a:t>The </a:t>
            </a:r>
            <a:r>
              <a:rPr lang="en-US" sz="2000" dirty="0" err="1"/>
              <a:t>WebSocket</a:t>
            </a:r>
            <a:r>
              <a:rPr lang="en-US" sz="2000" dirty="0"/>
              <a:t> Protocol enables two-way communication between a client running untrusted code in a controlled environment to a </a:t>
            </a:r>
            <a:r>
              <a:rPr lang="en-US" sz="2000" dirty="0">
                <a:solidFill>
                  <a:srgbClr val="FF0000"/>
                </a:solidFill>
              </a:rPr>
              <a:t>remote host </a:t>
            </a:r>
            <a:r>
              <a:rPr lang="en-US" sz="2000" dirty="0"/>
              <a:t>that has opted-in to communications from that code. </a:t>
            </a:r>
            <a:endParaRPr lang="en-US" sz="2000" dirty="0" smtClean="0"/>
          </a:p>
          <a:p>
            <a:pPr algn="just" fontAlgn="base">
              <a:buFont typeface="Wingdings" panose="05000000000000000000" pitchFamily="2" charset="2"/>
              <a:buChar char="q"/>
            </a:pPr>
            <a:r>
              <a:rPr lang="en-US" sz="2000" b="1" dirty="0" smtClean="0"/>
              <a:t>MQTT </a:t>
            </a:r>
            <a:r>
              <a:rPr lang="en-US" sz="2000" b="1" dirty="0"/>
              <a:t>: </a:t>
            </a:r>
            <a:r>
              <a:rPr lang="en-US" sz="2000" dirty="0">
                <a:solidFill>
                  <a:srgbClr val="FF0000"/>
                </a:solidFill>
              </a:rPr>
              <a:t>MQTT is a machine-to-machine (M2M)/”Internet of Things” connectivity protocol</a:t>
            </a:r>
            <a:r>
              <a:rPr lang="en-US" sz="2000" dirty="0"/>
              <a:t>. It was designed as an extremely lightweight </a:t>
            </a:r>
            <a:r>
              <a:rPr lang="en-US" sz="2000" dirty="0">
                <a:solidFill>
                  <a:srgbClr val="FF0000"/>
                </a:solidFill>
              </a:rPr>
              <a:t>publish/subscribe messaging transport </a:t>
            </a:r>
            <a:r>
              <a:rPr lang="en-US" sz="2000" dirty="0"/>
              <a:t>and useful for connections with </a:t>
            </a:r>
            <a:r>
              <a:rPr lang="en-US" sz="2000" dirty="0">
                <a:solidFill>
                  <a:srgbClr val="FF0000"/>
                </a:solidFill>
              </a:rPr>
              <a:t>remote locations </a:t>
            </a:r>
            <a:r>
              <a:rPr lang="en-US" sz="2000" dirty="0"/>
              <a:t>where a small code footprint is required and/or network bandwidth is at a premium. </a:t>
            </a:r>
            <a:endParaRPr lang="en-US" sz="2000" dirty="0" smtClean="0"/>
          </a:p>
          <a:p>
            <a:pPr algn="just" fontAlgn="base">
              <a:buFont typeface="Wingdings" panose="05000000000000000000" pitchFamily="2" charset="2"/>
              <a:buChar char="q"/>
            </a:pPr>
            <a:r>
              <a:rPr lang="en-US" sz="2000" b="1" dirty="0" smtClean="0"/>
              <a:t>XMPP </a:t>
            </a:r>
            <a:r>
              <a:rPr lang="en-US" sz="2000" b="1" dirty="0"/>
              <a:t>:</a:t>
            </a:r>
            <a:r>
              <a:rPr lang="en-US" sz="2000" dirty="0"/>
              <a:t> </a:t>
            </a:r>
            <a:r>
              <a:rPr lang="en-US" sz="2000" b="1" dirty="0">
                <a:solidFill>
                  <a:srgbClr val="FF0000"/>
                </a:solidFill>
              </a:rPr>
              <a:t>Extensible Messaging and Presence Protocol</a:t>
            </a:r>
            <a:r>
              <a:rPr lang="en-US" sz="2000" dirty="0"/>
              <a:t> (</a:t>
            </a:r>
            <a:r>
              <a:rPr lang="en-US" sz="2000" b="1" dirty="0"/>
              <a:t>XMPP</a:t>
            </a:r>
            <a:r>
              <a:rPr lang="en-US" sz="2000" dirty="0"/>
              <a:t>) is a communication protocol for message-oriented middleware based on XML (Extensible Markup Language). It enables the near-real-time exchange of structured yet extensible data between any two or more network entities</a:t>
            </a:r>
            <a:r>
              <a:rPr lang="en-US" sz="2000" dirty="0" smtClean="0"/>
              <a:t>.</a:t>
            </a:r>
            <a:endParaRPr lang="en-US" sz="2000" dirty="0"/>
          </a:p>
        </p:txBody>
      </p:sp>
    </p:spTree>
    <p:extLst>
      <p:ext uri="{BB962C8B-B14F-4D97-AF65-F5344CB8AC3E}">
        <p14:creationId xmlns:p14="http://schemas.microsoft.com/office/powerpoint/2010/main" val="50182751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Layer</a:t>
            </a:r>
            <a:endParaRPr lang="en-IN" dirty="0"/>
          </a:p>
        </p:txBody>
      </p:sp>
      <p:sp>
        <p:nvSpPr>
          <p:cNvPr id="3" name="Content Placeholder 2"/>
          <p:cNvSpPr>
            <a:spLocks noGrp="1"/>
          </p:cNvSpPr>
          <p:nvPr>
            <p:ph idx="1"/>
          </p:nvPr>
        </p:nvSpPr>
        <p:spPr>
          <a:xfrm>
            <a:off x="463715" y="1275736"/>
            <a:ext cx="7994486" cy="3502740"/>
          </a:xfrm>
        </p:spPr>
        <p:txBody>
          <a:bodyPr>
            <a:normAutofit fontScale="77500" lnSpcReduction="20000"/>
          </a:bodyPr>
          <a:lstStyle/>
          <a:p>
            <a:pPr algn="just" fontAlgn="base">
              <a:lnSpc>
                <a:spcPct val="120000"/>
              </a:lnSpc>
              <a:buFont typeface="Wingdings" panose="05000000000000000000" pitchFamily="2" charset="2"/>
              <a:buChar char="q"/>
            </a:pPr>
            <a:r>
              <a:rPr lang="en-US" sz="2200" b="1" dirty="0">
                <a:latin typeface="open sans"/>
              </a:rPr>
              <a:t>DDS : </a:t>
            </a:r>
            <a:r>
              <a:rPr lang="en-US" sz="2200" dirty="0">
                <a:latin typeface="open sans"/>
              </a:rPr>
              <a:t>The </a:t>
            </a:r>
            <a:r>
              <a:rPr lang="en-US" sz="2200" dirty="0">
                <a:solidFill>
                  <a:srgbClr val="FF0000"/>
                </a:solidFill>
                <a:latin typeface="open sans"/>
              </a:rPr>
              <a:t>Data Distribution Service </a:t>
            </a:r>
            <a:r>
              <a:rPr lang="en-US" sz="2200" dirty="0">
                <a:latin typeface="open sans"/>
              </a:rPr>
              <a:t>(DDS™) is a middleware protocol and API standard for data-centric connectivity from the Object Management Group® (OMG®). It integrates the components of a system together, providing </a:t>
            </a:r>
            <a:r>
              <a:rPr lang="en-US" sz="2200" dirty="0">
                <a:solidFill>
                  <a:srgbClr val="FF0000"/>
                </a:solidFill>
                <a:latin typeface="open sans"/>
              </a:rPr>
              <a:t>low-latency data connectivity, extreme reliability, and a scalable architecture</a:t>
            </a:r>
            <a:r>
              <a:rPr lang="en-US" sz="2200" dirty="0">
                <a:latin typeface="open sans"/>
              </a:rPr>
              <a:t> that business and mission-critical Internet of Things (</a:t>
            </a:r>
            <a:r>
              <a:rPr lang="en-US" sz="2200" dirty="0" err="1">
                <a:latin typeface="open sans"/>
              </a:rPr>
              <a:t>IoT</a:t>
            </a:r>
            <a:r>
              <a:rPr lang="en-US" sz="2200" dirty="0">
                <a:latin typeface="open sans"/>
              </a:rPr>
              <a:t>) applications need</a:t>
            </a:r>
            <a:r>
              <a:rPr lang="en-US" sz="2200" dirty="0" smtClean="0">
                <a:latin typeface="open sans"/>
              </a:rPr>
              <a:t>.</a:t>
            </a:r>
          </a:p>
          <a:p>
            <a:pPr marL="0" indent="0" algn="just" fontAlgn="base">
              <a:lnSpc>
                <a:spcPct val="120000"/>
              </a:lnSpc>
              <a:buNone/>
            </a:pPr>
            <a:endParaRPr lang="en-US" sz="2200" dirty="0">
              <a:latin typeface="open sans"/>
            </a:endParaRPr>
          </a:p>
          <a:p>
            <a:pPr algn="just" fontAlgn="base">
              <a:lnSpc>
                <a:spcPct val="120000"/>
              </a:lnSpc>
              <a:buFont typeface="Wingdings" panose="05000000000000000000" pitchFamily="2" charset="2"/>
              <a:buChar char="q"/>
            </a:pPr>
            <a:r>
              <a:rPr lang="en-US" sz="2200" b="1" dirty="0" smtClean="0">
                <a:latin typeface="open sans"/>
              </a:rPr>
              <a:t>AMQP </a:t>
            </a:r>
            <a:r>
              <a:rPr lang="en-US" sz="2200" b="1" dirty="0">
                <a:latin typeface="open sans"/>
              </a:rPr>
              <a:t>: </a:t>
            </a:r>
            <a:r>
              <a:rPr lang="en-US" sz="2200" dirty="0">
                <a:latin typeface="open sans"/>
              </a:rPr>
              <a:t>The AMQP – </a:t>
            </a:r>
            <a:r>
              <a:rPr lang="en-US" sz="2200" dirty="0" err="1">
                <a:latin typeface="open sans"/>
              </a:rPr>
              <a:t>IoT</a:t>
            </a:r>
            <a:r>
              <a:rPr lang="en-US" sz="2200" dirty="0">
                <a:latin typeface="open sans"/>
              </a:rPr>
              <a:t> protocols consist of a </a:t>
            </a:r>
            <a:r>
              <a:rPr lang="en-US" sz="2200" dirty="0">
                <a:solidFill>
                  <a:srgbClr val="FF0000"/>
                </a:solidFill>
                <a:latin typeface="open sans"/>
              </a:rPr>
              <a:t>hard and fast of components </a:t>
            </a:r>
            <a:r>
              <a:rPr lang="en-US" sz="2200" dirty="0">
                <a:latin typeface="open sans"/>
              </a:rPr>
              <a:t>that route and save messages within a broker carrier, </a:t>
            </a:r>
            <a:r>
              <a:rPr lang="en-US" sz="2200" dirty="0">
                <a:solidFill>
                  <a:srgbClr val="FF0000"/>
                </a:solidFill>
                <a:latin typeface="open sans"/>
              </a:rPr>
              <a:t>with a set of policies </a:t>
            </a:r>
            <a:r>
              <a:rPr lang="en-US" sz="2200" dirty="0">
                <a:latin typeface="open sans"/>
              </a:rPr>
              <a:t>for wiring the components together. The AMQP protocol enables patron programs to talk to the dealer and engage with the AMQP model.</a:t>
            </a:r>
          </a:p>
          <a:p>
            <a:endParaRPr lang="en-IN" dirty="0"/>
          </a:p>
        </p:txBody>
      </p:sp>
    </p:spTree>
    <p:extLst>
      <p:ext uri="{BB962C8B-B14F-4D97-AF65-F5344CB8AC3E}">
        <p14:creationId xmlns:p14="http://schemas.microsoft.com/office/powerpoint/2010/main" val="287114823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Embedded Technologies</a:t>
            </a:r>
            <a:endParaRPr lang="en-IN" dirty="0"/>
          </a:p>
        </p:txBody>
      </p:sp>
      <p:sp>
        <p:nvSpPr>
          <p:cNvPr id="3" name="Subtitle 2"/>
          <p:cNvSpPr>
            <a:spLocks noGrp="1"/>
          </p:cNvSpPr>
          <p:nvPr>
            <p:ph type="subTitle" idx="1"/>
          </p:nvPr>
        </p:nvSpPr>
        <p:spPr/>
        <p:txBody>
          <a:bodyPr/>
          <a:lstStyle/>
          <a:p>
            <a:r>
              <a:rPr lang="en-US" dirty="0" smtClean="0"/>
              <a:t>Unit III</a:t>
            </a:r>
            <a:endParaRPr lang="en-IN" dirty="0"/>
          </a:p>
        </p:txBody>
      </p:sp>
    </p:spTree>
    <p:extLst>
      <p:ext uri="{BB962C8B-B14F-4D97-AF65-F5344CB8AC3E}">
        <p14:creationId xmlns:p14="http://schemas.microsoft.com/office/powerpoint/2010/main" val="35973619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548" r="12921"/>
          <a:stretch/>
        </p:blipFill>
        <p:spPr>
          <a:xfrm>
            <a:off x="219456" y="0"/>
            <a:ext cx="8741664" cy="5143500"/>
          </a:xfrm>
          <a:prstGeom prst="rect">
            <a:avLst/>
          </a:prstGeom>
        </p:spPr>
      </p:pic>
    </p:spTree>
    <p:extLst>
      <p:ext uri="{BB962C8B-B14F-4D97-AF65-F5344CB8AC3E}">
        <p14:creationId xmlns:p14="http://schemas.microsoft.com/office/powerpoint/2010/main" val="4655766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920" t="968" r="12685"/>
          <a:stretch/>
        </p:blipFill>
        <p:spPr>
          <a:xfrm>
            <a:off x="1158240" y="48768"/>
            <a:ext cx="6669024" cy="4991232"/>
          </a:xfrm>
          <a:prstGeom prst="rect">
            <a:avLst/>
          </a:prstGeom>
        </p:spPr>
      </p:pic>
    </p:spTree>
    <p:extLst>
      <p:ext uri="{BB962C8B-B14F-4D97-AF65-F5344CB8AC3E}">
        <p14:creationId xmlns:p14="http://schemas.microsoft.com/office/powerpoint/2010/main" val="27725472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439" r="13041"/>
          <a:stretch/>
        </p:blipFill>
        <p:spPr>
          <a:xfrm>
            <a:off x="902208" y="0"/>
            <a:ext cx="6998208" cy="5112000"/>
          </a:xfrm>
          <a:prstGeom prst="rect">
            <a:avLst/>
          </a:prstGeom>
        </p:spPr>
      </p:pic>
    </p:spTree>
    <p:extLst>
      <p:ext uri="{BB962C8B-B14F-4D97-AF65-F5344CB8AC3E}">
        <p14:creationId xmlns:p14="http://schemas.microsoft.com/office/powerpoint/2010/main" val="19240187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3430" t="-2657" r="13173"/>
          <a:stretch/>
        </p:blipFill>
        <p:spPr>
          <a:xfrm>
            <a:off x="1207008" y="-134113"/>
            <a:ext cx="6790944" cy="5228535"/>
          </a:xfrm>
          <a:prstGeom prst="rect">
            <a:avLst/>
          </a:prstGeom>
        </p:spPr>
      </p:pic>
    </p:spTree>
    <p:extLst>
      <p:ext uri="{BB962C8B-B14F-4D97-AF65-F5344CB8AC3E}">
        <p14:creationId xmlns:p14="http://schemas.microsoft.com/office/powerpoint/2010/main" val="15794968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Syllabus</a:t>
            </a:r>
            <a:endParaRPr lang="en-IN" dirty="0"/>
          </a:p>
        </p:txBody>
      </p:sp>
      <p:sp>
        <p:nvSpPr>
          <p:cNvPr id="3" name="Content Placeholder 2"/>
          <p:cNvSpPr>
            <a:spLocks noGrp="1"/>
          </p:cNvSpPr>
          <p:nvPr>
            <p:ph idx="1"/>
          </p:nvPr>
        </p:nvSpPr>
        <p:spPr/>
        <p:txBody>
          <a:bodyPr>
            <a:normAutofit fontScale="62500" lnSpcReduction="20000"/>
          </a:bodyPr>
          <a:lstStyle/>
          <a:p>
            <a:pPr marL="0" indent="0">
              <a:buNone/>
            </a:pPr>
            <a:r>
              <a:rPr lang="en-US" dirty="0" smtClean="0"/>
              <a:t>Unit III</a:t>
            </a:r>
          </a:p>
          <a:p>
            <a:pPr marL="0" indent="0">
              <a:buNone/>
            </a:pPr>
            <a:r>
              <a:rPr lang="en-US" dirty="0"/>
              <a:t>Introduction To Internet of Things: Introduction, Physical Design of </a:t>
            </a:r>
            <a:r>
              <a:rPr lang="en-US" dirty="0" err="1"/>
              <a:t>IoT</a:t>
            </a:r>
            <a:r>
              <a:rPr lang="en-US" dirty="0"/>
              <a:t>, Logical Design of </a:t>
            </a:r>
            <a:r>
              <a:rPr lang="en-US" dirty="0" err="1"/>
              <a:t>IoT</a:t>
            </a:r>
            <a:r>
              <a:rPr lang="en-US" dirty="0"/>
              <a:t>, </a:t>
            </a:r>
            <a:r>
              <a:rPr lang="en-US" dirty="0" err="1"/>
              <a:t>IoT</a:t>
            </a:r>
            <a:r>
              <a:rPr lang="en-US" dirty="0"/>
              <a:t> enabling Technologies, </a:t>
            </a:r>
            <a:r>
              <a:rPr lang="en-US" dirty="0" err="1"/>
              <a:t>IoT</a:t>
            </a:r>
            <a:r>
              <a:rPr lang="en-US" dirty="0"/>
              <a:t> Levels and Deployment </a:t>
            </a:r>
            <a:r>
              <a:rPr lang="en-US" dirty="0" smtClean="0"/>
              <a:t>Templates</a:t>
            </a:r>
          </a:p>
          <a:p>
            <a:pPr marL="0" indent="0">
              <a:buNone/>
            </a:pPr>
            <a:r>
              <a:rPr lang="en-US" dirty="0" smtClean="0"/>
              <a:t> </a:t>
            </a:r>
            <a:r>
              <a:rPr lang="en-US" dirty="0"/>
              <a:t>Domain Specific </a:t>
            </a:r>
            <a:r>
              <a:rPr lang="en-US" dirty="0" err="1"/>
              <a:t>IoTs</a:t>
            </a:r>
            <a:r>
              <a:rPr lang="en-US" dirty="0"/>
              <a:t>: Introduction, Home Automation, Smart Cities, Environment, Energy, Retail, Logistics, Agriculture, Industry, Health and </a:t>
            </a:r>
            <a:r>
              <a:rPr lang="en-US" dirty="0" err="1"/>
              <a:t>LifeStyle</a:t>
            </a:r>
            <a:r>
              <a:rPr lang="en-US" dirty="0"/>
              <a:t> </a:t>
            </a:r>
            <a:endParaRPr lang="en-US" dirty="0" smtClean="0"/>
          </a:p>
          <a:p>
            <a:pPr marL="0" indent="0">
              <a:buNone/>
            </a:pPr>
            <a:endParaRPr lang="en-US" dirty="0" smtClean="0"/>
          </a:p>
          <a:p>
            <a:pPr marL="0" indent="0">
              <a:buNone/>
            </a:pPr>
            <a:r>
              <a:rPr lang="en-US" dirty="0" smtClean="0"/>
              <a:t>UNIT IV</a:t>
            </a:r>
          </a:p>
          <a:p>
            <a:pPr marL="0" indent="0">
              <a:buNone/>
            </a:pPr>
            <a:r>
              <a:rPr lang="en-IN" dirty="0" err="1"/>
              <a:t>IoT</a:t>
            </a:r>
            <a:r>
              <a:rPr lang="en-IN" dirty="0"/>
              <a:t> Systems- Logical Design Using Python: Introduction, Installing python, Python data types and data structures, Control Flow, Functions, Modules, Packages, File Handling, Date/ Time operations, Classes, Python Packages of Interest for </a:t>
            </a:r>
            <a:r>
              <a:rPr lang="en-IN" dirty="0" err="1"/>
              <a:t>IoT</a:t>
            </a:r>
            <a:r>
              <a:rPr lang="en-IN" dirty="0" smtClean="0"/>
              <a:t>.</a:t>
            </a:r>
          </a:p>
          <a:p>
            <a:pPr marL="0" indent="0">
              <a:buNone/>
            </a:pPr>
            <a:r>
              <a:rPr lang="en-IN" dirty="0" err="1"/>
              <a:t>IoT</a:t>
            </a:r>
            <a:r>
              <a:rPr lang="en-IN" dirty="0"/>
              <a:t> Physical Devices And End Points: </a:t>
            </a:r>
            <a:r>
              <a:rPr lang="en-IN" dirty="0" err="1"/>
              <a:t>IoT</a:t>
            </a:r>
            <a:r>
              <a:rPr lang="en-IN" dirty="0"/>
              <a:t> Device, Exemplary Device: Raspberry Pi, About the board, Linux on Raspberry Pi, Raspberry Pi Interfaces, Programming Raspberry Pi with </a:t>
            </a:r>
            <a:r>
              <a:rPr lang="en-IN" dirty="0" smtClean="0"/>
              <a:t>Python</a:t>
            </a:r>
          </a:p>
          <a:p>
            <a:pPr marL="0" indent="0">
              <a:buNone/>
            </a:pPr>
            <a:endParaRPr lang="en-IN" dirty="0"/>
          </a:p>
        </p:txBody>
      </p:sp>
    </p:spTree>
    <p:extLst>
      <p:ext uri="{BB962C8B-B14F-4D97-AF65-F5344CB8AC3E}">
        <p14:creationId xmlns:p14="http://schemas.microsoft.com/office/powerpoint/2010/main" val="322214137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641" t="-473" r="12499" b="-1"/>
          <a:stretch/>
        </p:blipFill>
        <p:spPr>
          <a:xfrm>
            <a:off x="1133856" y="-24384"/>
            <a:ext cx="6864096" cy="5167884"/>
          </a:xfrm>
          <a:prstGeom prst="rect">
            <a:avLst/>
          </a:prstGeom>
        </p:spPr>
      </p:pic>
    </p:spTree>
    <p:extLst>
      <p:ext uri="{BB962C8B-B14F-4D97-AF65-F5344CB8AC3E}">
        <p14:creationId xmlns:p14="http://schemas.microsoft.com/office/powerpoint/2010/main" val="105503174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509" r="12631"/>
          <a:stretch/>
        </p:blipFill>
        <p:spPr>
          <a:xfrm>
            <a:off x="1121664" y="0"/>
            <a:ext cx="6864096" cy="5155200"/>
          </a:xfrm>
          <a:prstGeom prst="rect">
            <a:avLst/>
          </a:prstGeom>
        </p:spPr>
      </p:pic>
    </p:spTree>
    <p:extLst>
      <p:ext uri="{BB962C8B-B14F-4D97-AF65-F5344CB8AC3E}">
        <p14:creationId xmlns:p14="http://schemas.microsoft.com/office/powerpoint/2010/main" val="78414481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765" r="12641"/>
          <a:stretch/>
        </p:blipFill>
        <p:spPr>
          <a:xfrm>
            <a:off x="1170431" y="0"/>
            <a:ext cx="6839713" cy="5155200"/>
          </a:xfrm>
          <a:prstGeom prst="rect">
            <a:avLst/>
          </a:prstGeom>
        </p:spPr>
      </p:pic>
    </p:spTree>
    <p:extLst>
      <p:ext uri="{BB962C8B-B14F-4D97-AF65-F5344CB8AC3E}">
        <p14:creationId xmlns:p14="http://schemas.microsoft.com/office/powerpoint/2010/main" val="355868980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3031" t="709" r="12376" b="1"/>
          <a:stretch/>
        </p:blipFill>
        <p:spPr>
          <a:xfrm>
            <a:off x="1194815" y="36576"/>
            <a:ext cx="6839713" cy="5118624"/>
          </a:xfrm>
          <a:prstGeom prst="rect">
            <a:avLst/>
          </a:prstGeom>
        </p:spPr>
      </p:pic>
    </p:spTree>
    <p:extLst>
      <p:ext uri="{BB962C8B-B14F-4D97-AF65-F5344CB8AC3E}">
        <p14:creationId xmlns:p14="http://schemas.microsoft.com/office/powerpoint/2010/main" val="36529897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897" t="1183" r="12641" b="1"/>
          <a:stretch/>
        </p:blipFill>
        <p:spPr>
          <a:xfrm>
            <a:off x="1182623" y="0"/>
            <a:ext cx="6827521" cy="5155200"/>
          </a:xfrm>
          <a:prstGeom prst="rect">
            <a:avLst/>
          </a:prstGeom>
        </p:spPr>
      </p:pic>
    </p:spTree>
    <p:extLst>
      <p:ext uri="{BB962C8B-B14F-4D97-AF65-F5344CB8AC3E}">
        <p14:creationId xmlns:p14="http://schemas.microsoft.com/office/powerpoint/2010/main" val="285366595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376" t="473" r="13695"/>
          <a:stretch/>
        </p:blipFill>
        <p:spPr>
          <a:xfrm>
            <a:off x="1109472" y="0"/>
            <a:ext cx="6778752" cy="5010912"/>
          </a:xfrm>
          <a:prstGeom prst="rect">
            <a:avLst/>
          </a:prstGeom>
        </p:spPr>
      </p:pic>
    </p:spTree>
    <p:extLst>
      <p:ext uri="{BB962C8B-B14F-4D97-AF65-F5344CB8AC3E}">
        <p14:creationId xmlns:p14="http://schemas.microsoft.com/office/powerpoint/2010/main" val="45060527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631" r="13040"/>
          <a:stretch/>
        </p:blipFill>
        <p:spPr>
          <a:xfrm>
            <a:off x="1158239" y="0"/>
            <a:ext cx="7132321" cy="5155200"/>
          </a:xfrm>
          <a:prstGeom prst="rect">
            <a:avLst/>
          </a:prstGeom>
        </p:spPr>
      </p:pic>
    </p:spTree>
    <p:extLst>
      <p:ext uri="{BB962C8B-B14F-4D97-AF65-F5344CB8AC3E}">
        <p14:creationId xmlns:p14="http://schemas.microsoft.com/office/powerpoint/2010/main" val="38979019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4410" y="171689"/>
            <a:ext cx="8149590" cy="857250"/>
          </a:xfrm>
        </p:spPr>
        <p:txBody>
          <a:bodyPr>
            <a:normAutofit fontScale="90000"/>
          </a:bodyPr>
          <a:lstStyle/>
          <a:p>
            <a:r>
              <a:rPr lang="en-US" dirty="0" smtClean="0"/>
              <a:t>                                 </a:t>
            </a:r>
            <a:r>
              <a:rPr lang="en-US" sz="4000" dirty="0" smtClean="0"/>
              <a:t>Physical Design of IOT</a:t>
            </a:r>
            <a:endParaRPr lang="en-IN" dirty="0"/>
          </a:p>
        </p:txBody>
      </p:sp>
      <p:sp>
        <p:nvSpPr>
          <p:cNvPr id="3" name="Rectangle 2"/>
          <p:cNvSpPr/>
          <p:nvPr/>
        </p:nvSpPr>
        <p:spPr>
          <a:xfrm>
            <a:off x="217171" y="1294143"/>
            <a:ext cx="8686800" cy="3754874"/>
          </a:xfrm>
          <a:prstGeom prst="rect">
            <a:avLst/>
          </a:prstGeom>
        </p:spPr>
        <p:txBody>
          <a:bodyPr wrap="square">
            <a:spAutoFit/>
          </a:bodyPr>
          <a:lstStyle/>
          <a:p>
            <a:r>
              <a:rPr lang="en-US" sz="2000" b="1" dirty="0">
                <a:solidFill>
                  <a:sysClr val="windowText" lastClr="000000"/>
                </a:solidFill>
                <a:latin typeface="open sans"/>
              </a:rPr>
              <a:t>Physical Design of </a:t>
            </a:r>
            <a:r>
              <a:rPr lang="en-US" sz="2000" b="1" dirty="0" err="1">
                <a:solidFill>
                  <a:sysClr val="windowText" lastClr="000000"/>
                </a:solidFill>
                <a:latin typeface="open sans"/>
              </a:rPr>
              <a:t>IoT</a:t>
            </a:r>
            <a:r>
              <a:rPr lang="en-US" sz="2000" dirty="0">
                <a:solidFill>
                  <a:sysClr val="windowText" lastClr="000000"/>
                </a:solidFill>
                <a:latin typeface="open sans"/>
              </a:rPr>
              <a:t> </a:t>
            </a:r>
            <a:r>
              <a:rPr lang="en-US" dirty="0">
                <a:solidFill>
                  <a:sysClr val="windowText" lastClr="000000"/>
                </a:solidFill>
                <a:latin typeface="open sans"/>
              </a:rPr>
              <a:t>refers to </a:t>
            </a:r>
            <a:r>
              <a:rPr lang="en-US" dirty="0" err="1">
                <a:solidFill>
                  <a:sysClr val="windowText" lastClr="000000"/>
                </a:solidFill>
                <a:latin typeface="open sans"/>
              </a:rPr>
              <a:t>IoT</a:t>
            </a:r>
            <a:r>
              <a:rPr lang="en-US" dirty="0">
                <a:solidFill>
                  <a:sysClr val="windowText" lastClr="000000"/>
                </a:solidFill>
                <a:latin typeface="open sans"/>
              </a:rPr>
              <a:t> Devices and </a:t>
            </a:r>
            <a:r>
              <a:rPr lang="en-US" dirty="0" err="1">
                <a:solidFill>
                  <a:sysClr val="windowText" lastClr="000000"/>
                </a:solidFill>
                <a:latin typeface="open sans"/>
              </a:rPr>
              <a:t>IoT</a:t>
            </a:r>
            <a:r>
              <a:rPr lang="en-US" dirty="0">
                <a:solidFill>
                  <a:sysClr val="windowText" lastClr="000000"/>
                </a:solidFill>
                <a:latin typeface="open sans"/>
              </a:rPr>
              <a:t> Protocols. Things are Node device which have </a:t>
            </a:r>
            <a:r>
              <a:rPr lang="en-US" dirty="0">
                <a:solidFill>
                  <a:srgbClr val="FF0000"/>
                </a:solidFill>
                <a:latin typeface="open sans"/>
              </a:rPr>
              <a:t>unique identities </a:t>
            </a:r>
            <a:r>
              <a:rPr lang="en-US" dirty="0">
                <a:solidFill>
                  <a:sysClr val="windowText" lastClr="000000"/>
                </a:solidFill>
                <a:latin typeface="open sans"/>
              </a:rPr>
              <a:t>and can perform </a:t>
            </a:r>
            <a:r>
              <a:rPr lang="en-US" dirty="0">
                <a:solidFill>
                  <a:srgbClr val="FF0000"/>
                </a:solidFill>
                <a:latin typeface="open sans"/>
              </a:rPr>
              <a:t>remote sensing</a:t>
            </a:r>
            <a:r>
              <a:rPr lang="en-US" dirty="0">
                <a:solidFill>
                  <a:sysClr val="windowText" lastClr="000000"/>
                </a:solidFill>
                <a:latin typeface="open sans"/>
              </a:rPr>
              <a:t>, </a:t>
            </a:r>
            <a:r>
              <a:rPr lang="en-US" dirty="0">
                <a:solidFill>
                  <a:srgbClr val="FF0000"/>
                </a:solidFill>
                <a:latin typeface="open sans"/>
              </a:rPr>
              <a:t>actuating</a:t>
            </a:r>
            <a:r>
              <a:rPr lang="en-US" dirty="0">
                <a:solidFill>
                  <a:sysClr val="windowText" lastClr="000000"/>
                </a:solidFill>
                <a:latin typeface="open sans"/>
              </a:rPr>
              <a:t> and </a:t>
            </a:r>
            <a:r>
              <a:rPr lang="en-US" dirty="0">
                <a:solidFill>
                  <a:srgbClr val="FF0000"/>
                </a:solidFill>
                <a:latin typeface="open sans"/>
              </a:rPr>
              <a:t>monitoring capabilities</a:t>
            </a:r>
            <a:r>
              <a:rPr lang="en-US" dirty="0">
                <a:solidFill>
                  <a:sysClr val="windowText" lastClr="000000"/>
                </a:solidFill>
                <a:latin typeface="open sans"/>
              </a:rPr>
              <a:t>. Communication established between things and cloud based server over the Internet by various </a:t>
            </a:r>
            <a:r>
              <a:rPr lang="en-US" dirty="0" err="1">
                <a:solidFill>
                  <a:sysClr val="windowText" lastClr="000000"/>
                </a:solidFill>
                <a:latin typeface="open sans"/>
              </a:rPr>
              <a:t>IoT</a:t>
            </a:r>
            <a:r>
              <a:rPr lang="en-US" dirty="0">
                <a:solidFill>
                  <a:sysClr val="windowText" lastClr="000000"/>
                </a:solidFill>
                <a:latin typeface="open sans"/>
              </a:rPr>
              <a:t> protocols</a:t>
            </a:r>
            <a:r>
              <a:rPr lang="en-US" dirty="0" smtClean="0">
                <a:solidFill>
                  <a:sysClr val="windowText" lastClr="000000"/>
                </a:solidFill>
                <a:latin typeface="open sans"/>
              </a:rPr>
              <a:t>.</a:t>
            </a:r>
          </a:p>
          <a:p>
            <a:endParaRPr lang="en-US" dirty="0">
              <a:solidFill>
                <a:sysClr val="windowText" lastClr="000000"/>
              </a:solidFill>
              <a:latin typeface="open sans"/>
            </a:endParaRPr>
          </a:p>
          <a:p>
            <a:pPr algn="just" fontAlgn="base"/>
            <a:r>
              <a:rPr lang="en-US" sz="2000" b="1" dirty="0" smtClean="0">
                <a:latin typeface="open sans"/>
              </a:rPr>
              <a:t>Things </a:t>
            </a:r>
            <a:r>
              <a:rPr lang="en-US" dirty="0" smtClean="0">
                <a:latin typeface="open sans"/>
              </a:rPr>
              <a:t>refers </a:t>
            </a:r>
            <a:r>
              <a:rPr lang="en-US" dirty="0">
                <a:latin typeface="open sans"/>
              </a:rPr>
              <a:t>to </a:t>
            </a:r>
            <a:r>
              <a:rPr lang="en-US" dirty="0" err="1">
                <a:latin typeface="open sans"/>
              </a:rPr>
              <a:t>IoT</a:t>
            </a:r>
            <a:r>
              <a:rPr lang="en-US" dirty="0">
                <a:latin typeface="open sans"/>
              </a:rPr>
              <a:t> Devices </a:t>
            </a:r>
            <a:r>
              <a:rPr lang="en-US" dirty="0" smtClean="0">
                <a:latin typeface="open sans"/>
              </a:rPr>
              <a:t>and are the main part of IOT application. They have unique </a:t>
            </a:r>
            <a:r>
              <a:rPr lang="en-US" dirty="0">
                <a:latin typeface="open sans"/>
              </a:rPr>
              <a:t>identities </a:t>
            </a:r>
            <a:r>
              <a:rPr lang="en-US" dirty="0" smtClean="0">
                <a:latin typeface="open sans"/>
              </a:rPr>
              <a:t>with remote </a:t>
            </a:r>
            <a:r>
              <a:rPr lang="en-US" dirty="0">
                <a:latin typeface="open sans"/>
              </a:rPr>
              <a:t>sensing, actuating and monitoring capabilities. </a:t>
            </a:r>
            <a:endParaRPr lang="en-US" dirty="0" smtClean="0">
              <a:latin typeface="open sans"/>
            </a:endParaRPr>
          </a:p>
          <a:p>
            <a:pPr algn="just" fontAlgn="base"/>
            <a:r>
              <a:rPr lang="en-US" dirty="0" err="1" smtClean="0">
                <a:latin typeface="open sans"/>
              </a:rPr>
              <a:t>IoT</a:t>
            </a:r>
            <a:r>
              <a:rPr lang="en-US" dirty="0" smtClean="0">
                <a:latin typeface="open sans"/>
              </a:rPr>
              <a:t> </a:t>
            </a:r>
            <a:r>
              <a:rPr lang="en-US" dirty="0">
                <a:latin typeface="open sans"/>
              </a:rPr>
              <a:t>Devices can be various type, Sensing Devices, Smart Watches, Smart Electronics appliances, Wearable Sensors, Automobiles, and industrial machines. These devices generate data in some forms or the other which when processed by data analytics systems leads to useful information to guide further actions locally or remotely.</a:t>
            </a:r>
          </a:p>
          <a:p>
            <a:endParaRPr lang="en-IN" dirty="0"/>
          </a:p>
        </p:txBody>
      </p:sp>
    </p:spTree>
    <p:extLst>
      <p:ext uri="{BB962C8B-B14F-4D97-AF65-F5344CB8AC3E}">
        <p14:creationId xmlns:p14="http://schemas.microsoft.com/office/powerpoint/2010/main" val="15929375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1065" t="24876" r="36185" b="18911"/>
          <a:stretch/>
        </p:blipFill>
        <p:spPr>
          <a:xfrm>
            <a:off x="983871" y="1200150"/>
            <a:ext cx="7726713" cy="3752603"/>
          </a:xfrm>
          <a:prstGeom prst="rect">
            <a:avLst/>
          </a:prstGeom>
        </p:spPr>
      </p:pic>
      <p:sp>
        <p:nvSpPr>
          <p:cNvPr id="3" name="TextBox 2"/>
          <p:cNvSpPr txBox="1"/>
          <p:nvPr/>
        </p:nvSpPr>
        <p:spPr>
          <a:xfrm>
            <a:off x="3634740" y="582930"/>
            <a:ext cx="5989320" cy="523220"/>
          </a:xfrm>
          <a:prstGeom prst="rect">
            <a:avLst/>
          </a:prstGeom>
          <a:noFill/>
        </p:spPr>
        <p:txBody>
          <a:bodyPr wrap="square" rtlCol="0">
            <a:spAutoFit/>
          </a:bodyPr>
          <a:lstStyle/>
          <a:p>
            <a:r>
              <a:rPr lang="en-US" sz="2800" dirty="0" smtClean="0"/>
              <a:t>Generic Block Diagram of IOT Devices</a:t>
            </a:r>
            <a:endParaRPr lang="en-IN" sz="2800" dirty="0"/>
          </a:p>
        </p:txBody>
      </p:sp>
    </p:spTree>
    <p:extLst>
      <p:ext uri="{BB962C8B-B14F-4D97-AF65-F5344CB8AC3E}">
        <p14:creationId xmlns:p14="http://schemas.microsoft.com/office/powerpoint/2010/main" val="33589524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IN" dirty="0"/>
          </a:p>
        </p:txBody>
      </p:sp>
      <p:sp>
        <p:nvSpPr>
          <p:cNvPr id="3" name="Content Placeholder 2"/>
          <p:cNvSpPr>
            <a:spLocks noGrp="1"/>
          </p:cNvSpPr>
          <p:nvPr>
            <p:ph idx="1"/>
          </p:nvPr>
        </p:nvSpPr>
        <p:spPr>
          <a:xfrm>
            <a:off x="23876" y="1121532"/>
            <a:ext cx="9120124" cy="4021968"/>
          </a:xfrm>
        </p:spPr>
        <p:txBody>
          <a:bodyPr>
            <a:noAutofit/>
          </a:bodyPr>
          <a:lstStyle/>
          <a:p>
            <a:pPr algn="just" fontAlgn="base"/>
            <a:r>
              <a:rPr lang="en-US" sz="2000" dirty="0"/>
              <a:t>For example, Temperature data generated by a Temperature Sensor in Home or other place, when processed can help in determining temperature and take action according to users. </a:t>
            </a:r>
            <a:r>
              <a:rPr lang="en-US" sz="2000" dirty="0" smtClean="0"/>
              <a:t>Generic </a:t>
            </a:r>
            <a:r>
              <a:rPr lang="en-US" sz="2000" dirty="0"/>
              <a:t>block diagram of </a:t>
            </a:r>
            <a:r>
              <a:rPr lang="en-US" sz="2000" dirty="0" err="1"/>
              <a:t>IoT</a:t>
            </a:r>
            <a:r>
              <a:rPr lang="en-US" sz="2000" dirty="0"/>
              <a:t> </a:t>
            </a:r>
            <a:r>
              <a:rPr lang="en-US" sz="2000" dirty="0" smtClean="0"/>
              <a:t>device may </a:t>
            </a:r>
            <a:r>
              <a:rPr lang="en-US" sz="2000" dirty="0"/>
              <a:t>consist of several interfaces for connections to other devices. </a:t>
            </a:r>
            <a:r>
              <a:rPr lang="en-US" sz="2000" dirty="0" err="1"/>
              <a:t>IoT</a:t>
            </a:r>
            <a:r>
              <a:rPr lang="en-US" sz="2000" dirty="0"/>
              <a:t> Device has </a:t>
            </a:r>
            <a:r>
              <a:rPr lang="en-US" sz="2000" dirty="0">
                <a:solidFill>
                  <a:srgbClr val="FF0000"/>
                </a:solidFill>
              </a:rPr>
              <a:t>I/O interface </a:t>
            </a:r>
            <a:r>
              <a:rPr lang="en-US" sz="2000" dirty="0"/>
              <a:t>for Sensors, Similarly for </a:t>
            </a:r>
            <a:r>
              <a:rPr lang="en-US" sz="2000" dirty="0">
                <a:solidFill>
                  <a:srgbClr val="FF0000"/>
                </a:solidFill>
              </a:rPr>
              <a:t>Internet connectivity</a:t>
            </a:r>
            <a:r>
              <a:rPr lang="en-US" sz="2000" dirty="0"/>
              <a:t>, Storage and Audio/Video. </a:t>
            </a:r>
            <a:r>
              <a:rPr lang="en-US" sz="2000" dirty="0" err="1"/>
              <a:t>IoT</a:t>
            </a:r>
            <a:r>
              <a:rPr lang="en-US" sz="2000" dirty="0"/>
              <a:t> Device collect data from on-board or attached Sensors and Sensed data communicated either to other device or Cloud based sever. Today many cloud servers available for especially </a:t>
            </a:r>
            <a:r>
              <a:rPr lang="en-US" sz="2000" dirty="0" err="1"/>
              <a:t>IoT</a:t>
            </a:r>
            <a:r>
              <a:rPr lang="en-US" sz="2000" dirty="0"/>
              <a:t> System. These </a:t>
            </a:r>
            <a:r>
              <a:rPr lang="en-US" sz="2000" dirty="0" err="1"/>
              <a:t>Platfrom</a:t>
            </a:r>
            <a:r>
              <a:rPr lang="en-US" sz="2000" dirty="0"/>
              <a:t>  known as </a:t>
            </a:r>
            <a:r>
              <a:rPr lang="en-US" sz="2000" dirty="0" err="1"/>
              <a:t>IoT</a:t>
            </a:r>
            <a:r>
              <a:rPr lang="en-US" sz="2000" dirty="0"/>
              <a:t> Platform. Actually these cloud especially design for </a:t>
            </a:r>
            <a:r>
              <a:rPr lang="en-US" sz="2000" dirty="0" err="1"/>
              <a:t>IoT</a:t>
            </a:r>
            <a:r>
              <a:rPr lang="en-US" sz="2000" dirty="0"/>
              <a:t> purpose. So here we can analysis and processed data easily.</a:t>
            </a:r>
          </a:p>
          <a:p>
            <a:pPr algn="just" fontAlgn="base"/>
            <a:r>
              <a:rPr lang="en-US" sz="2000" b="1" dirty="0"/>
              <a:t>How it works ? </a:t>
            </a:r>
            <a:r>
              <a:rPr lang="en-US" sz="2000" dirty="0"/>
              <a:t>For example if relay switch connected to an </a:t>
            </a:r>
            <a:r>
              <a:rPr lang="en-US" sz="2000" dirty="0" err="1"/>
              <a:t>IoT</a:t>
            </a:r>
            <a:r>
              <a:rPr lang="en-US" sz="2000" dirty="0"/>
              <a:t> device can turn On/Off an appliance on the commands sent to the </a:t>
            </a:r>
            <a:r>
              <a:rPr lang="en-US" sz="2000" dirty="0" err="1"/>
              <a:t>IoT</a:t>
            </a:r>
            <a:r>
              <a:rPr lang="en-US" sz="2000" dirty="0"/>
              <a:t> device over the Internet.</a:t>
            </a:r>
          </a:p>
          <a:p>
            <a:pPr marL="0" indent="0" algn="just">
              <a:buNone/>
            </a:pPr>
            <a:endParaRPr lang="en-IN" sz="2000" dirty="0"/>
          </a:p>
        </p:txBody>
      </p:sp>
    </p:spTree>
    <p:extLst>
      <p:ext uri="{BB962C8B-B14F-4D97-AF65-F5344CB8AC3E}">
        <p14:creationId xmlns:p14="http://schemas.microsoft.com/office/powerpoint/2010/main" val="12193384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6709" t="15629" r="30060" b="4724"/>
          <a:stretch/>
        </p:blipFill>
        <p:spPr>
          <a:xfrm>
            <a:off x="137160" y="0"/>
            <a:ext cx="8926830" cy="5029200"/>
          </a:xfrm>
          <a:prstGeom prst="rect">
            <a:avLst/>
          </a:prstGeom>
        </p:spPr>
      </p:pic>
    </p:spTree>
    <p:extLst>
      <p:ext uri="{BB962C8B-B14F-4D97-AF65-F5344CB8AC3E}">
        <p14:creationId xmlns:p14="http://schemas.microsoft.com/office/powerpoint/2010/main" val="6556552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Link Layer</a:t>
            </a:r>
            <a:endParaRPr lang="en-IN" dirty="0"/>
          </a:p>
        </p:txBody>
      </p:sp>
      <p:sp>
        <p:nvSpPr>
          <p:cNvPr id="3" name="Content Placeholder 2"/>
          <p:cNvSpPr>
            <a:spLocks noGrp="1"/>
          </p:cNvSpPr>
          <p:nvPr>
            <p:ph idx="1"/>
          </p:nvPr>
        </p:nvSpPr>
        <p:spPr>
          <a:xfrm>
            <a:off x="463714" y="1111171"/>
            <a:ext cx="8552964" cy="4032329"/>
          </a:xfrm>
        </p:spPr>
        <p:txBody>
          <a:bodyPr>
            <a:normAutofit fontScale="47500" lnSpcReduction="20000"/>
          </a:bodyPr>
          <a:lstStyle/>
          <a:p>
            <a:pPr marL="0" indent="0" algn="just" fontAlgn="base">
              <a:lnSpc>
                <a:spcPct val="120000"/>
              </a:lnSpc>
              <a:buNone/>
            </a:pPr>
            <a:r>
              <a:rPr lang="en-US" sz="3600" b="1" dirty="0">
                <a:latin typeface="open sans"/>
              </a:rPr>
              <a:t>Link layer protocols </a:t>
            </a:r>
            <a:r>
              <a:rPr lang="en-US" sz="3300" dirty="0">
                <a:latin typeface="open sans"/>
              </a:rPr>
              <a:t>determine how data is physically sent over the network’s physical layer or medium (</a:t>
            </a:r>
            <a:r>
              <a:rPr lang="en-US" sz="3300" dirty="0" err="1">
                <a:latin typeface="open sans"/>
              </a:rPr>
              <a:t>Coxial</a:t>
            </a:r>
            <a:r>
              <a:rPr lang="en-US" sz="3300" dirty="0">
                <a:latin typeface="open sans"/>
              </a:rPr>
              <a:t> </a:t>
            </a:r>
            <a:r>
              <a:rPr lang="en-US" sz="3300" dirty="0" err="1">
                <a:latin typeface="open sans"/>
              </a:rPr>
              <a:t>calbe</a:t>
            </a:r>
            <a:r>
              <a:rPr lang="en-US" sz="3300" dirty="0">
                <a:latin typeface="open sans"/>
              </a:rPr>
              <a:t> or other or radio wave). This Layer determines </a:t>
            </a:r>
            <a:r>
              <a:rPr lang="en-US" sz="3300" dirty="0">
                <a:solidFill>
                  <a:srgbClr val="FF0000"/>
                </a:solidFill>
                <a:latin typeface="open sans"/>
              </a:rPr>
              <a:t>how the packets are coded and signaled by the hardware device </a:t>
            </a:r>
            <a:r>
              <a:rPr lang="en-US" sz="3300" dirty="0">
                <a:latin typeface="open sans"/>
              </a:rPr>
              <a:t>over the medium to which the host is attached (</a:t>
            </a:r>
            <a:r>
              <a:rPr lang="en-US" sz="3300" dirty="0" err="1">
                <a:latin typeface="open sans"/>
              </a:rPr>
              <a:t>eg</a:t>
            </a:r>
            <a:r>
              <a:rPr lang="en-US" sz="3300" dirty="0">
                <a:latin typeface="open sans"/>
              </a:rPr>
              <a:t>. </a:t>
            </a:r>
            <a:r>
              <a:rPr lang="en-US" sz="3300" dirty="0" err="1">
                <a:latin typeface="open sans"/>
              </a:rPr>
              <a:t>coxial</a:t>
            </a:r>
            <a:r>
              <a:rPr lang="en-US" sz="3300" dirty="0">
                <a:latin typeface="open sans"/>
              </a:rPr>
              <a:t> cable</a:t>
            </a:r>
            <a:r>
              <a:rPr lang="en-US" sz="3300" dirty="0" smtClean="0">
                <a:latin typeface="open sans"/>
              </a:rPr>
              <a:t>). Here </a:t>
            </a:r>
            <a:r>
              <a:rPr lang="en-US" sz="3300" dirty="0">
                <a:latin typeface="open sans"/>
              </a:rPr>
              <a:t>we explain some Link Layer Protocols</a:t>
            </a:r>
            <a:r>
              <a:rPr lang="en-US" sz="3300" dirty="0" smtClean="0">
                <a:latin typeface="open sans"/>
              </a:rPr>
              <a:t>:</a:t>
            </a:r>
          </a:p>
          <a:p>
            <a:pPr marL="0" indent="0" algn="just" fontAlgn="base">
              <a:lnSpc>
                <a:spcPct val="120000"/>
              </a:lnSpc>
              <a:buNone/>
            </a:pPr>
            <a:endParaRPr lang="en-US" sz="3300" dirty="0">
              <a:latin typeface="open sans"/>
            </a:endParaRPr>
          </a:p>
          <a:p>
            <a:pPr algn="just" fontAlgn="base">
              <a:lnSpc>
                <a:spcPct val="120000"/>
              </a:lnSpc>
              <a:buFont typeface="Wingdings" panose="05000000000000000000" pitchFamily="2" charset="2"/>
              <a:buChar char="q"/>
            </a:pPr>
            <a:r>
              <a:rPr lang="en-US" sz="3300" b="1" dirty="0">
                <a:latin typeface="open sans"/>
              </a:rPr>
              <a:t>802.3 – Ethernet :</a:t>
            </a:r>
            <a:r>
              <a:rPr lang="en-US" sz="3300" dirty="0">
                <a:latin typeface="open sans"/>
              </a:rPr>
              <a:t> Ethernet is a set of technologies and protocols that are used primarily in LANs. It was first standardized in 1980s by IEEE 802.3 standard. IEEE 802.3 defines the physical layer and the medium access control (MAC) sub-layer of the data link layer for wired Ethernet </a:t>
            </a:r>
            <a:r>
              <a:rPr lang="en-US" sz="3300" dirty="0" smtClean="0">
                <a:latin typeface="open sans"/>
              </a:rPr>
              <a:t>networks.</a:t>
            </a:r>
          </a:p>
          <a:p>
            <a:pPr marL="0" indent="0" algn="just" fontAlgn="base">
              <a:lnSpc>
                <a:spcPct val="120000"/>
              </a:lnSpc>
              <a:buNone/>
            </a:pPr>
            <a:endParaRPr lang="en-US" sz="3300" dirty="0" smtClean="0">
              <a:latin typeface="open sans"/>
            </a:endParaRPr>
          </a:p>
          <a:p>
            <a:pPr algn="just" fontAlgn="base">
              <a:lnSpc>
                <a:spcPct val="120000"/>
              </a:lnSpc>
              <a:buFont typeface="Wingdings" panose="05000000000000000000" pitchFamily="2" charset="2"/>
              <a:buChar char="q"/>
            </a:pPr>
            <a:r>
              <a:rPr lang="en-US" sz="3300" b="1" dirty="0" smtClean="0">
                <a:latin typeface="open sans"/>
              </a:rPr>
              <a:t>802.11 </a:t>
            </a:r>
            <a:r>
              <a:rPr lang="en-US" sz="3300" b="1" dirty="0">
                <a:latin typeface="open sans"/>
              </a:rPr>
              <a:t>– </a:t>
            </a:r>
            <a:r>
              <a:rPr lang="en-US" sz="3300" b="1" dirty="0" err="1">
                <a:latin typeface="open sans"/>
              </a:rPr>
              <a:t>WiFi</a:t>
            </a:r>
            <a:r>
              <a:rPr lang="en-US" sz="3300" b="1" dirty="0">
                <a:latin typeface="open sans"/>
              </a:rPr>
              <a:t> :</a:t>
            </a:r>
            <a:r>
              <a:rPr lang="en-US" sz="3300" dirty="0">
                <a:latin typeface="open sans"/>
              </a:rPr>
              <a:t> IEEE 802.11 is part of the IEEE 802 set of LAN protocols, and specifies the set of media access control (MAC) and physical layer (PHY) protocols for implementing wireless local area network (</a:t>
            </a:r>
            <a:r>
              <a:rPr lang="en-US" sz="3300" dirty="0" smtClean="0">
                <a:latin typeface="open sans"/>
              </a:rPr>
              <a:t>WLAN). Most of Wi-Fi </a:t>
            </a:r>
            <a:r>
              <a:rPr lang="en-US" sz="3300" dirty="0">
                <a:latin typeface="open sans"/>
              </a:rPr>
              <a:t>computer communication in </a:t>
            </a:r>
            <a:r>
              <a:rPr lang="en-US" sz="3300" dirty="0" smtClean="0">
                <a:latin typeface="open sans"/>
              </a:rPr>
              <a:t>2.4</a:t>
            </a:r>
            <a:r>
              <a:rPr lang="en-US" sz="3300" dirty="0">
                <a:latin typeface="open sans"/>
              </a:rPr>
              <a:t> GHz, 5 GHz, and 60 GHz frequency bands.</a:t>
            </a:r>
          </a:p>
          <a:p>
            <a:pPr marL="0" indent="0">
              <a:buNone/>
            </a:pPr>
            <a:endParaRPr lang="en-IN" dirty="0"/>
          </a:p>
          <a:p>
            <a:endParaRPr lang="en-IN" dirty="0"/>
          </a:p>
        </p:txBody>
      </p:sp>
    </p:spTree>
    <p:extLst>
      <p:ext uri="{BB962C8B-B14F-4D97-AF65-F5344CB8AC3E}">
        <p14:creationId xmlns:p14="http://schemas.microsoft.com/office/powerpoint/2010/main" val="26096712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Link Layer</a:t>
            </a:r>
            <a:endParaRPr lang="en-IN" dirty="0"/>
          </a:p>
        </p:txBody>
      </p:sp>
      <p:sp>
        <p:nvSpPr>
          <p:cNvPr id="3" name="Content Placeholder 2"/>
          <p:cNvSpPr>
            <a:spLocks noGrp="1"/>
          </p:cNvSpPr>
          <p:nvPr>
            <p:ph idx="1"/>
          </p:nvPr>
        </p:nvSpPr>
        <p:spPr>
          <a:xfrm>
            <a:off x="328186" y="1159988"/>
            <a:ext cx="8688491" cy="3983512"/>
          </a:xfrm>
        </p:spPr>
        <p:txBody>
          <a:bodyPr>
            <a:noAutofit/>
          </a:bodyPr>
          <a:lstStyle/>
          <a:p>
            <a:pPr algn="just" fontAlgn="base">
              <a:buFont typeface="Wingdings" panose="05000000000000000000" pitchFamily="2" charset="2"/>
              <a:buChar char="q"/>
            </a:pPr>
            <a:r>
              <a:rPr lang="en-US" sz="2000" b="1" dirty="0"/>
              <a:t>802.16 – Wi-Max : </a:t>
            </a:r>
            <a:r>
              <a:rPr lang="en-US" sz="2000" dirty="0"/>
              <a:t>The standard for </a:t>
            </a:r>
            <a:r>
              <a:rPr lang="en-US" sz="2000" dirty="0" err="1"/>
              <a:t>WiMAX</a:t>
            </a:r>
            <a:r>
              <a:rPr lang="en-US" sz="2000" dirty="0"/>
              <a:t> technology is a standard for Wireless Metropolitan Area Networks (WMANs) that has been developed by working group number 16 of IEEE 802, specializing in point-to-multipoint broadband wireless access.</a:t>
            </a:r>
          </a:p>
          <a:p>
            <a:pPr algn="just" fontAlgn="base">
              <a:buFont typeface="Wingdings" panose="05000000000000000000" pitchFamily="2" charset="2"/>
              <a:buChar char="q"/>
            </a:pPr>
            <a:r>
              <a:rPr lang="en-US" sz="2000" b="1" dirty="0" smtClean="0"/>
              <a:t>802.15.4 </a:t>
            </a:r>
            <a:r>
              <a:rPr lang="en-US" sz="2000" b="1" dirty="0"/>
              <a:t>-LR-WPAN : </a:t>
            </a:r>
            <a:r>
              <a:rPr lang="en-US" sz="2000" dirty="0"/>
              <a:t>A collection of standards for </a:t>
            </a:r>
            <a:r>
              <a:rPr lang="en-US" sz="2000" dirty="0">
                <a:solidFill>
                  <a:srgbClr val="FF0000"/>
                </a:solidFill>
              </a:rPr>
              <a:t>Low-rate wireless personal area network</a:t>
            </a:r>
            <a:r>
              <a:rPr lang="en-US" sz="2000" dirty="0"/>
              <a:t>. The IEEE’s 802.15.4 standard defines the MAC and PHY </a:t>
            </a:r>
            <a:r>
              <a:rPr lang="en-US" sz="2000" dirty="0" smtClean="0"/>
              <a:t>layer </a:t>
            </a:r>
            <a:r>
              <a:rPr lang="en-US" sz="2000" dirty="0"/>
              <a:t>and low-cost and low-speed communication for power constrained devices</a:t>
            </a:r>
            <a:r>
              <a:rPr lang="en-US" sz="2000" dirty="0" smtClean="0"/>
              <a:t>.</a:t>
            </a:r>
          </a:p>
          <a:p>
            <a:pPr marL="0" indent="0" algn="just" fontAlgn="base">
              <a:buNone/>
            </a:pPr>
            <a:r>
              <a:rPr lang="en-US" sz="2000" dirty="0" smtClean="0"/>
              <a:t>	 Ex </a:t>
            </a:r>
            <a:r>
              <a:rPr lang="en-US" sz="2000" dirty="0" err="1"/>
              <a:t>Zigbee</a:t>
            </a:r>
            <a:r>
              <a:rPr lang="en-US" sz="2000" baseline="30000" dirty="0"/>
              <a:t>®</a:t>
            </a:r>
            <a:r>
              <a:rPr lang="en-US" sz="2000" dirty="0"/>
              <a:t>, 6LoWPAN, Thread, </a:t>
            </a:r>
            <a:r>
              <a:rPr lang="en-US" sz="2000" dirty="0" err="1"/>
              <a:t>WiSUN</a:t>
            </a:r>
            <a:r>
              <a:rPr lang="en-US" sz="2000" dirty="0"/>
              <a:t> and </a:t>
            </a:r>
            <a:r>
              <a:rPr lang="en-US" sz="2000" dirty="0" err="1"/>
              <a:t>MiWi</a:t>
            </a:r>
            <a:r>
              <a:rPr lang="en-US" sz="2000" dirty="0"/>
              <a:t>™ protocols. </a:t>
            </a:r>
            <a:endParaRPr lang="en-US" sz="2000" dirty="0" smtClean="0"/>
          </a:p>
          <a:p>
            <a:pPr algn="just" fontAlgn="base">
              <a:buFont typeface="Wingdings" panose="05000000000000000000" pitchFamily="2" charset="2"/>
              <a:buChar char="q"/>
            </a:pPr>
            <a:r>
              <a:rPr lang="en-US" sz="2000" b="1" dirty="0" smtClean="0"/>
              <a:t>2G/3G/4G- </a:t>
            </a:r>
            <a:r>
              <a:rPr lang="en-US" sz="2000" b="1" dirty="0"/>
              <a:t>Mobile Communication : </a:t>
            </a:r>
            <a:r>
              <a:rPr lang="en-US" sz="2000" dirty="0"/>
              <a:t>These are different types of telecommunication generations. </a:t>
            </a:r>
            <a:r>
              <a:rPr lang="en-US" sz="2000" dirty="0" err="1"/>
              <a:t>IoT</a:t>
            </a:r>
            <a:r>
              <a:rPr lang="en-US" sz="2000" dirty="0"/>
              <a:t> devices are based on these standards can communicate over the </a:t>
            </a:r>
            <a:r>
              <a:rPr lang="en-US" sz="2000" dirty="0" smtClean="0">
                <a:solidFill>
                  <a:srgbClr val="FF0000"/>
                </a:solidFill>
              </a:rPr>
              <a:t>cellular </a:t>
            </a:r>
            <a:r>
              <a:rPr lang="en-US" sz="2000" dirty="0">
                <a:solidFill>
                  <a:srgbClr val="FF0000"/>
                </a:solidFill>
              </a:rPr>
              <a:t>networks</a:t>
            </a:r>
            <a:r>
              <a:rPr lang="en-US" sz="2000" dirty="0"/>
              <a:t>.</a:t>
            </a:r>
          </a:p>
          <a:p>
            <a:pPr marL="0" indent="0" algn="just">
              <a:buNone/>
            </a:pPr>
            <a:endParaRPr lang="en-IN" sz="2000" dirty="0"/>
          </a:p>
        </p:txBody>
      </p:sp>
    </p:spTree>
    <p:extLst>
      <p:ext uri="{BB962C8B-B14F-4D97-AF65-F5344CB8AC3E}">
        <p14:creationId xmlns:p14="http://schemas.microsoft.com/office/powerpoint/2010/main" val="14836329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3714" y="93814"/>
            <a:ext cx="8259099" cy="763526"/>
          </a:xfrm>
        </p:spPr>
        <p:txBody>
          <a:bodyPr/>
          <a:lstStyle/>
          <a:p>
            <a:r>
              <a:rPr lang="en-US" dirty="0" smtClean="0"/>
              <a:t>Network Layer</a:t>
            </a:r>
            <a:endParaRPr lang="en-IN" dirty="0"/>
          </a:p>
        </p:txBody>
      </p:sp>
      <p:sp>
        <p:nvSpPr>
          <p:cNvPr id="3" name="Content Placeholder 2"/>
          <p:cNvSpPr>
            <a:spLocks noGrp="1"/>
          </p:cNvSpPr>
          <p:nvPr>
            <p:ph idx="1"/>
          </p:nvPr>
        </p:nvSpPr>
        <p:spPr>
          <a:xfrm>
            <a:off x="463714" y="1275736"/>
            <a:ext cx="8508836" cy="3959204"/>
          </a:xfrm>
        </p:spPr>
        <p:txBody>
          <a:bodyPr>
            <a:normAutofit fontScale="62500" lnSpcReduction="20000"/>
          </a:bodyPr>
          <a:lstStyle/>
          <a:p>
            <a:pPr marL="0" indent="0" algn="just">
              <a:lnSpc>
                <a:spcPct val="120000"/>
              </a:lnSpc>
              <a:buNone/>
            </a:pPr>
            <a:r>
              <a:rPr lang="en-US" dirty="0">
                <a:latin typeface="open sans"/>
              </a:rPr>
              <a:t>Responsible for sending </a:t>
            </a:r>
            <a:r>
              <a:rPr lang="en-US" dirty="0" smtClean="0">
                <a:latin typeface="open sans"/>
              </a:rPr>
              <a:t>of </a:t>
            </a:r>
            <a:r>
              <a:rPr lang="en-US" dirty="0">
                <a:latin typeface="open sans"/>
              </a:rPr>
              <a:t>IP datagrams from the source network to the destination network. Network layer performs the </a:t>
            </a:r>
            <a:r>
              <a:rPr lang="en-US" dirty="0">
                <a:solidFill>
                  <a:srgbClr val="FF0000"/>
                </a:solidFill>
                <a:latin typeface="open sans"/>
              </a:rPr>
              <a:t>host addressing and packet </a:t>
            </a:r>
            <a:r>
              <a:rPr lang="en-US" dirty="0" smtClean="0">
                <a:solidFill>
                  <a:srgbClr val="FF0000"/>
                </a:solidFill>
                <a:latin typeface="open sans"/>
              </a:rPr>
              <a:t>routing</a:t>
            </a:r>
            <a:r>
              <a:rPr lang="en-US" dirty="0" smtClean="0">
                <a:latin typeface="open sans"/>
              </a:rPr>
              <a:t>.IPv4 </a:t>
            </a:r>
            <a:r>
              <a:rPr lang="en-US" dirty="0">
                <a:latin typeface="open sans"/>
              </a:rPr>
              <a:t>and IPv6 for Host </a:t>
            </a:r>
            <a:r>
              <a:rPr lang="en-US" dirty="0" smtClean="0">
                <a:latin typeface="open sans"/>
              </a:rPr>
              <a:t>identification(hierarchical </a:t>
            </a:r>
            <a:r>
              <a:rPr lang="en-US" dirty="0">
                <a:latin typeface="open sans"/>
              </a:rPr>
              <a:t>IP </a:t>
            </a:r>
            <a:r>
              <a:rPr lang="en-US" dirty="0" smtClean="0">
                <a:latin typeface="open sans"/>
              </a:rPr>
              <a:t>addressing schemes).</a:t>
            </a:r>
          </a:p>
          <a:p>
            <a:pPr marL="0" indent="0" fontAlgn="base">
              <a:lnSpc>
                <a:spcPct val="120000"/>
              </a:lnSpc>
              <a:buNone/>
            </a:pPr>
            <a:endParaRPr lang="en-US" b="1" dirty="0" smtClean="0">
              <a:latin typeface="open sans"/>
            </a:endParaRPr>
          </a:p>
          <a:p>
            <a:pPr marL="0" indent="0" algn="just" fontAlgn="base">
              <a:lnSpc>
                <a:spcPct val="120000"/>
              </a:lnSpc>
              <a:buNone/>
            </a:pPr>
            <a:r>
              <a:rPr lang="en-US" sz="3200" b="1" dirty="0" smtClean="0">
                <a:latin typeface="open sans"/>
              </a:rPr>
              <a:t>IPv4 : </a:t>
            </a:r>
            <a:r>
              <a:rPr lang="en-US" dirty="0" smtClean="0">
                <a:latin typeface="open sans"/>
              </a:rPr>
              <a:t>An</a:t>
            </a:r>
            <a:r>
              <a:rPr lang="en-US" dirty="0">
                <a:latin typeface="open sans"/>
              </a:rPr>
              <a:t> </a:t>
            </a:r>
            <a:r>
              <a:rPr lang="en-US" b="1" dirty="0">
                <a:latin typeface="open sans"/>
              </a:rPr>
              <a:t>Internet Protocol address</a:t>
            </a:r>
            <a:r>
              <a:rPr lang="en-US" dirty="0">
                <a:latin typeface="open sans"/>
              </a:rPr>
              <a:t> (</a:t>
            </a:r>
            <a:r>
              <a:rPr lang="en-US" b="1" dirty="0">
                <a:latin typeface="open sans"/>
              </a:rPr>
              <a:t>IP address</a:t>
            </a:r>
            <a:r>
              <a:rPr lang="en-US" dirty="0">
                <a:latin typeface="open sans"/>
              </a:rPr>
              <a:t>) is a numerical label assigned to each device connected to a computer network that uses the Internet Protocol for communication. An IP address serves two main functions: </a:t>
            </a:r>
            <a:r>
              <a:rPr lang="en-US" dirty="0">
                <a:solidFill>
                  <a:srgbClr val="FF0000"/>
                </a:solidFill>
                <a:latin typeface="open sans"/>
              </a:rPr>
              <a:t>host or network interface identification and location addressing</a:t>
            </a:r>
            <a:r>
              <a:rPr lang="en-US" dirty="0">
                <a:latin typeface="open sans"/>
              </a:rPr>
              <a:t>. </a:t>
            </a:r>
            <a:r>
              <a:rPr lang="en-US" dirty="0" smtClean="0">
                <a:latin typeface="open sans"/>
              </a:rPr>
              <a:t>Example:192.1.16.134</a:t>
            </a:r>
          </a:p>
          <a:p>
            <a:pPr marL="0" indent="0" algn="just" fontAlgn="base">
              <a:lnSpc>
                <a:spcPct val="120000"/>
              </a:lnSpc>
              <a:buNone/>
            </a:pPr>
            <a:r>
              <a:rPr lang="en-US" dirty="0" smtClean="0">
                <a:latin typeface="open sans"/>
              </a:rPr>
              <a:t>Internet </a:t>
            </a:r>
            <a:r>
              <a:rPr lang="en-US" dirty="0">
                <a:latin typeface="open sans"/>
              </a:rPr>
              <a:t>Protocol version 4 (IPv4) defines an IP address as a </a:t>
            </a:r>
            <a:r>
              <a:rPr lang="en-US" dirty="0" smtClean="0">
                <a:solidFill>
                  <a:srgbClr val="FF0000"/>
                </a:solidFill>
                <a:latin typeface="open sans"/>
              </a:rPr>
              <a:t>32-bit number</a:t>
            </a:r>
            <a:r>
              <a:rPr lang="en-US" dirty="0" smtClean="0">
                <a:latin typeface="open sans"/>
              </a:rPr>
              <a:t>. However, because of the growth of the Internet and the depletion of available </a:t>
            </a:r>
            <a:r>
              <a:rPr lang="en-US" dirty="0">
                <a:latin typeface="open sans"/>
              </a:rPr>
              <a:t>IPv4 addresses, a new version of IP (IPv6), using </a:t>
            </a:r>
            <a:r>
              <a:rPr lang="en-US" dirty="0">
                <a:solidFill>
                  <a:srgbClr val="FF0000"/>
                </a:solidFill>
                <a:latin typeface="open sans"/>
              </a:rPr>
              <a:t>128 bits for the IP addre</a:t>
            </a:r>
            <a:r>
              <a:rPr lang="en-US" dirty="0">
                <a:latin typeface="open sans"/>
              </a:rPr>
              <a:t>ss, was standardized in 1998. IPv6 deployment has been ongoing since the mid-2000s.</a:t>
            </a:r>
          </a:p>
          <a:p>
            <a:pPr marL="0" indent="0" algn="just">
              <a:buNone/>
            </a:pPr>
            <a:endParaRPr lang="en-IN" dirty="0"/>
          </a:p>
        </p:txBody>
      </p:sp>
    </p:spTree>
    <p:extLst>
      <p:ext uri="{BB962C8B-B14F-4D97-AF65-F5344CB8AC3E}">
        <p14:creationId xmlns:p14="http://schemas.microsoft.com/office/powerpoint/2010/main" val="6660334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445</Words>
  <Application>Microsoft Office PowerPoint</Application>
  <PresentationFormat>On-screen Show (16:9)</PresentationFormat>
  <Paragraphs>57</Paragraphs>
  <Slides>26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open sans</vt:lpstr>
      <vt:lpstr>Wingdings</vt:lpstr>
      <vt:lpstr>Office Theme</vt:lpstr>
      <vt:lpstr>Introduction to IOT</vt:lpstr>
      <vt:lpstr>Syllabus</vt:lpstr>
      <vt:lpstr>                                 Physical Design of IOT</vt:lpstr>
      <vt:lpstr>PowerPoint Presentation</vt:lpstr>
      <vt:lpstr>Example</vt:lpstr>
      <vt:lpstr>PowerPoint Presentation</vt:lpstr>
      <vt:lpstr>Link Layer</vt:lpstr>
      <vt:lpstr>Link Layer</vt:lpstr>
      <vt:lpstr>Network Layer</vt:lpstr>
      <vt:lpstr>Network Layer</vt:lpstr>
      <vt:lpstr>Transport Layer</vt:lpstr>
      <vt:lpstr>Application Layer</vt:lpstr>
      <vt:lpstr>Application Layer</vt:lpstr>
      <vt:lpstr>Application Layer</vt:lpstr>
      <vt:lpstr>Embedded Technologies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2020-09-28T10:21:33Z</dcterms:modified>
</cp:coreProperties>
</file>

<file path=docProps/thumbnail.jpeg>
</file>